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9" r:id="rId1"/>
    <p:sldMasterId id="2147483986" r:id="rId2"/>
    <p:sldMasterId id="2147483998" r:id="rId3"/>
  </p:sldMasterIdLst>
  <p:notesMasterIdLst>
    <p:notesMasterId r:id="rId31"/>
  </p:notesMasterIdLst>
  <p:sldIdLst>
    <p:sldId id="256" r:id="rId4"/>
    <p:sldId id="259" r:id="rId5"/>
    <p:sldId id="262" r:id="rId6"/>
    <p:sldId id="263" r:id="rId7"/>
    <p:sldId id="264" r:id="rId8"/>
    <p:sldId id="265" r:id="rId9"/>
    <p:sldId id="261" r:id="rId10"/>
    <p:sldId id="266" r:id="rId11"/>
    <p:sldId id="267" r:id="rId12"/>
    <p:sldId id="268" r:id="rId13"/>
    <p:sldId id="269" r:id="rId14"/>
    <p:sldId id="260" r:id="rId15"/>
    <p:sldId id="271" r:id="rId16"/>
    <p:sldId id="270" r:id="rId17"/>
    <p:sldId id="280" r:id="rId18"/>
    <p:sldId id="279" r:id="rId19"/>
    <p:sldId id="272" r:id="rId20"/>
    <p:sldId id="273" r:id="rId21"/>
    <p:sldId id="278" r:id="rId22"/>
    <p:sldId id="281" r:id="rId23"/>
    <p:sldId id="282" r:id="rId24"/>
    <p:sldId id="283" r:id="rId25"/>
    <p:sldId id="284" r:id="rId26"/>
    <p:sldId id="285" r:id="rId27"/>
    <p:sldId id="286" r:id="rId28"/>
    <p:sldId id="592" r:id="rId29"/>
    <p:sldId id="607" r:id="rId30"/>
  </p:sldIdLst>
  <p:sldSz cx="9144000" cy="5715000" type="screen16x10"/>
  <p:notesSz cx="6858000" cy="9144000"/>
  <p:defaultTextStyle>
    <a:defPPr>
      <a:defRPr lang="en-US"/>
    </a:defPPr>
    <a:lvl1pPr marL="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4FB0ED-1950-4DA4-A43D-E736404E4024}">
          <p14:sldIdLst>
            <p14:sldId id="256"/>
          </p14:sldIdLst>
        </p14:section>
        <p14:section name="Binary Arithmetic" id="{28CFC251-EF59-4D99-80F8-9D26D7FBE4A1}">
          <p14:sldIdLst>
            <p14:sldId id="259"/>
            <p14:sldId id="262"/>
            <p14:sldId id="263"/>
            <p14:sldId id="264"/>
            <p14:sldId id="265"/>
            <p14:sldId id="261"/>
            <p14:sldId id="266"/>
            <p14:sldId id="267"/>
            <p14:sldId id="268"/>
            <p14:sldId id="269"/>
            <p14:sldId id="260"/>
          </p14:sldIdLst>
        </p14:section>
        <p14:section name="Adding Longer Numbers" id="{A3692DC4-DCCB-425C-8414-07488348DC92}">
          <p14:sldIdLst>
            <p14:sldId id="271"/>
            <p14:sldId id="270"/>
            <p14:sldId id="280"/>
            <p14:sldId id="279"/>
            <p14:sldId id="272"/>
            <p14:sldId id="273"/>
            <p14:sldId id="278"/>
            <p14:sldId id="281"/>
          </p14:sldIdLst>
        </p14:section>
        <p14:section name="Overflow" id="{0B0C018C-57B0-43E2-9236-B3CF59DA2B50}">
          <p14:sldIdLst>
            <p14:sldId id="282"/>
            <p14:sldId id="283"/>
            <p14:sldId id="284"/>
            <p14:sldId id="285"/>
            <p14:sldId id="286"/>
            <p14:sldId id="592"/>
            <p14:sldId id="6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5FC2"/>
    <a:srgbClr val="98389D"/>
    <a:srgbClr val="B07FD8"/>
    <a:srgbClr val="98399D"/>
    <a:srgbClr val="9E439C"/>
    <a:srgbClr val="E9D4E9"/>
    <a:srgbClr val="DEBEDD"/>
    <a:srgbClr val="F8C4EA"/>
    <a:srgbClr val="740E59"/>
    <a:srgbClr val="590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4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theme" Target="theme/theme1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presProps" Target="presProp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F797-F868-453C-B2D8-D5BD0589674E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5F3FE9-A6B9-4608-BAC2-29C139205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698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7056"/>
            <a:ext cx="9144000" cy="5722056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2003779"/>
            <a:ext cx="5825202" cy="1371918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375694"/>
            <a:ext cx="5825202" cy="914083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22EC0-EA1B-4D47-BB40-151CF28C591A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44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508000"/>
            <a:ext cx="6447501" cy="28363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25333"/>
            <a:ext cx="6447501" cy="1309135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1962-8E27-4D73-94AC-E467A249C12E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54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508000"/>
            <a:ext cx="6070601" cy="25188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3026833"/>
            <a:ext cx="5418393" cy="3175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25333"/>
            <a:ext cx="6447501" cy="1309135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A922A-9472-4778-9DCB-22AE59A52018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06403" y="658649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405464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3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8121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609990"/>
            <a:ext cx="6447501" cy="2162883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1261595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C1139-E1BD-437B-B8D9-DB3004968DFE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316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508000"/>
            <a:ext cx="6070601" cy="25188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344333"/>
            <a:ext cx="6447502" cy="4285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1261595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94CA4-8E5C-48FF-8872-864A34BDABB7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06403" y="658649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405464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0137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508000"/>
            <a:ext cx="6441152" cy="25188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344333"/>
            <a:ext cx="6447502" cy="4285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1261595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7EE5-6810-46FD-8F16-C20E9E2805D4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8987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D4A74-B10D-4E73-8A20-5214233D57CC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2247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508000"/>
            <a:ext cx="978557" cy="4376209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508000"/>
            <a:ext cx="5295113" cy="437620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B3199-4622-4ECB-AF66-578131F16DE1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030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35403-EE57-4809-895D-A7A06976EC34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736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2262AD-67F8-4517-8AA4-81C2B7FF0DD1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" y="-2"/>
            <a:ext cx="9143999" cy="645366"/>
          </a:xfrm>
        </p:spPr>
        <p:txBody>
          <a:bodyPr/>
          <a:lstStyle>
            <a:lvl1pPr marL="4572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895350"/>
            <a:ext cx="7886700" cy="42521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75C53-F417-49CF-B02C-815572B82736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776ABAA-89A8-4D11-BC61-3445758A98B5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0F55CD3-654B-4867-9848-D0081EC1326F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7A44C16-BB40-4082-9C93-77B4352AA41C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38541174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B4E26-840A-4913-BC76-2D9E5D092DB4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92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14214-9288-47BF-8894-BE5B8561D15F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555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8F1BA2-FFFD-4328-8C22-19C2DC4802A6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82" y="-2"/>
            <a:ext cx="9146381" cy="645368"/>
          </a:xfrm>
        </p:spPr>
        <p:txBody>
          <a:bodyPr/>
          <a:lstStyle>
            <a:lvl1pPr marL="4572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6550" y="885826"/>
            <a:ext cx="4178300" cy="42616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49" y="885826"/>
            <a:ext cx="4178299" cy="426164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EDC8-0196-4BB1-B371-488573108F97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B8ACED8-39CB-4BB0-BC20-726856578493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CB04C14-11D4-48AF-9319-5B2333507F37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AFB9A4F-1848-43E2-902E-15F709D29265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853974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D879992-6A44-414F-AB0F-6999255412BC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" y="-1"/>
            <a:ext cx="9139237" cy="645366"/>
          </a:xfrm>
        </p:spPr>
        <p:txBody>
          <a:bodyPr/>
          <a:lstStyle>
            <a:lvl1pPr marL="4572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89A1-0905-4262-8E11-77B971A9C28F}" type="datetime1">
              <a:rPr lang="en-US" smtClean="0"/>
              <a:t>10/10/2018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5ECC5D-28D8-41C5-A037-5EC7BE5EABC3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CC44D8D-7BA1-4E96-A5D9-B78D432BC507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263A076-4C7C-435D-B6F9-73A0BBDE7666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33745633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701F6-31FA-41E1-865B-0C7AE701E2C7}" type="datetime1">
              <a:rPr lang="en-US" smtClean="0"/>
              <a:t>10/10/2018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251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6465-A219-46C5-8D4A-82BE045BE2D8}" type="datetime1">
              <a:rPr lang="en-US" smtClean="0"/>
              <a:t>10/10/2018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94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2B84B-7299-43E3-9211-9B299B4411DD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040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F957-D040-412D-8FB9-A580935178D4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0977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D2C4C-40CB-4C88-9EAA-0AD477AFD4EC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4621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D3C-7438-4F86-A599-941832627428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2574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41598C8-80C1-409D-91AF-5D8F1D5C6D17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7BD99DA-68F1-499C-83E1-086BBD4A2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562"/>
            <a:ext cx="9144000" cy="589807"/>
          </a:xfrm>
          <a:prstGeom prst="rect">
            <a:avLst/>
          </a:prstGeom>
          <a:noFill/>
        </p:spPr>
        <p:txBody>
          <a:bodyPr/>
          <a:lstStyle>
            <a:lvl1pPr marL="3429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03D8B-C2ED-443F-BBF4-91C197CC8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781" y="920750"/>
            <a:ext cx="8129588" cy="43762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5AC44-6554-42F6-A941-F1EF7D00B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7A101-6D50-4823-AF05-6A01A3FEE351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CA9CD-8185-460E-8474-6F9A07129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E7B3F-E5FC-48ED-AF02-A4CA8DD4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D970FF-C98E-420C-9CE2-A281BD54DEC2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787A50-816A-48CD-AB24-14EB6802804F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58CDA1E-26B8-4052-A02D-10D30CFB2657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22521616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2E67CBAF-9965-4908-AB4F-B153E61EA05F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45327-3915-4C87-A044-1801E79665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0025" y="865187"/>
            <a:ext cx="4314825" cy="428228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20DC4A-551E-4554-A08C-13B138AD4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1" y="865187"/>
            <a:ext cx="4514849" cy="428228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C9DB4-2974-4A58-959F-B415F0C28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D4B77-C959-498F-9492-92F1DC842694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2B8151-6015-4FC1-996F-F4EA66B31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72587B-A9C7-436F-8CCB-B77D503F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92E4674-CFDD-4E18-82F6-130F46B45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562"/>
            <a:ext cx="9144000" cy="589807"/>
          </a:xfrm>
          <a:prstGeom prst="rect">
            <a:avLst/>
          </a:prstGeom>
          <a:noFill/>
        </p:spPr>
        <p:txBody>
          <a:bodyPr/>
          <a:lstStyle>
            <a:lvl1pPr marL="3429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A8E06D3-E849-4AC2-A8B6-15559F382ECE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EA3AE9F0-55E8-41EE-A428-88C7B790E5BC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E920495-CDEC-41FE-AE3C-8C35628C999F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2817598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250723"/>
            <a:ext cx="6447501" cy="1522151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7170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EC395-2E31-4B6B-8161-BEB32CCFC5EA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6341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17A066DB-DBC2-49C5-AA9C-6651659552E4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4FC2F-54EE-4B1B-8870-3B3C9BB0C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" y="645369"/>
            <a:ext cx="4498181" cy="63015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C32B07-3513-4F2D-A335-4F1D2C1000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5738" y="1275524"/>
            <a:ext cx="4312444" cy="388252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32ED8-9B75-4C53-AC69-4FA18B58EC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645369"/>
            <a:ext cx="4514850" cy="63015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2DBE5F-DB1A-41EC-9030-53D7D0C972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275524"/>
            <a:ext cx="4498181" cy="38825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E8353A-08AA-40F1-867E-C0CA420BF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90FA9-FD83-44E9-83A7-DEACD3702F1C}" type="datetime1">
              <a:rPr lang="en-US" smtClean="0"/>
              <a:t>10/10/2018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25C214-F2E8-4579-BF53-814967739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84EE96-E27B-4A13-A6B4-FA987C4C7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E41377ED-B669-4FA7-A92D-AD36E6EB1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563"/>
            <a:ext cx="9144000" cy="579223"/>
          </a:xfrm>
          <a:prstGeom prst="rect">
            <a:avLst/>
          </a:prstGeom>
          <a:noFill/>
        </p:spPr>
        <p:txBody>
          <a:bodyPr/>
          <a:lstStyle>
            <a:lvl1pPr marL="342900">
              <a:spcBef>
                <a:spcPts val="0"/>
              </a:spcBef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62B7B088-25ED-4B45-9E71-232A0E51B314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D68410-6506-44A9-9C6A-AB794CA124A0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31EB624-2339-4B64-9FDD-F963AC735809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34428242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9C644C-7127-4340-BE3B-8D37517C1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410FA-D5DD-4865-86FF-A2E7DD6FB942}" type="datetime1">
              <a:rPr lang="en-US" smtClean="0"/>
              <a:t>10/10/2018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B567B-8094-4760-B976-FC077222A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D61CE-DDD7-413C-BB7B-ED435FCFA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771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9120A9-F9BF-43A7-A476-C88EA12E06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254052" y="365449"/>
            <a:ext cx="5633357" cy="4618653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8CD3C-01F6-4114-84E1-48823DBA9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C353-235E-4B43-B7C7-685C330D5FE3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06D0F-C75B-42E5-A5B7-476979B6D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FCA9C-826E-4BA1-B201-553B259C7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5A8222-CE4C-4F59-84AF-3F7C4D5E9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949178" cy="1333500"/>
          </a:xfrm>
          <a:prstGeom prst="rect">
            <a:avLst/>
          </a:prstGeom>
          <a:solidFill>
            <a:srgbClr val="995FC2"/>
          </a:solidFill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BFDCD5AD-F59D-47AC-A65E-EB8DC053A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1333499"/>
            <a:ext cx="2949179" cy="3806113"/>
          </a:xfrm>
          <a:solidFill>
            <a:srgbClr val="F8C4EA"/>
          </a:solidFill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76502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4B6A31-88EF-4893-A362-3450E49C76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0" y="645369"/>
            <a:ext cx="9144000" cy="45021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525E5-E6CC-4DB2-8AA6-56B078F98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FA3E7-1EE6-4A51-BDD5-680D1AC4D90E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AC6C4-2789-4EDA-94B3-7211CC0E5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1E5BD-799B-4EE5-B15E-60568DACC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88C162-9EFD-4E8C-AC3A-3F1800182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213"/>
            <a:ext cx="9144000" cy="63015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51019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14501"/>
            <a:ext cx="77724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177645"/>
            <a:ext cx="7772400" cy="1460500"/>
          </a:xfrm>
          <a:noFill/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9144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1224751925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495301"/>
            <a:ext cx="8991600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is-IS"/>
              <a:t>CS447 (2184)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276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>
  <p:cSld name="Title and Content (no ani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495301"/>
            <a:ext cx="8991600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is-IS"/>
              <a:t>CS447 (2184)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8221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14501"/>
            <a:ext cx="77724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9144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252185208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523278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279261"/>
            <a:ext cx="4041775" cy="533136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812396"/>
            <a:ext cx="4041775" cy="3292740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0737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800491"/>
            <a:ext cx="3138026" cy="32339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800491"/>
            <a:ext cx="3138026" cy="32339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92481-4FA5-40D8-962A-740CF259B42B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05263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554811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50695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4"/>
            <a:ext cx="5111750" cy="4877594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9"/>
            <a:ext cx="3008313" cy="3909219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291459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3"/>
            <a:ext cx="5486400" cy="670719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905276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52909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7"/>
            <a:ext cx="2057400" cy="487627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7"/>
            <a:ext cx="6019800" cy="48762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9618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800819"/>
            <a:ext cx="3139217" cy="480218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281038"/>
            <a:ext cx="3139217" cy="275343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800819"/>
            <a:ext cx="3139214" cy="480218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281038"/>
            <a:ext cx="3139213" cy="275343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9ED-3C71-4AE5-B50D-2CA7B18329D2}" type="datetime1">
              <a:rPr lang="en-US" smtClean="0"/>
              <a:t>10/10/2018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540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508000"/>
            <a:ext cx="6447501" cy="11006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C485C-FC2D-4C34-8111-382282ED910A}" type="datetime1">
              <a:rPr lang="en-US" smtClean="0"/>
              <a:t>10/10/2018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41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20AA-1D4D-4FA9-9FBE-6721C7895E8D}" type="datetime1">
              <a:rPr lang="en-US" smtClean="0"/>
              <a:t>10/10/2018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94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248837"/>
            <a:ext cx="2890896" cy="1065388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429104"/>
            <a:ext cx="3385156" cy="46053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314224"/>
            <a:ext cx="2890896" cy="215370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C4851-D172-4887-9C3E-0F9F615F14C5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124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000500"/>
            <a:ext cx="6447500" cy="47228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508000"/>
            <a:ext cx="6447501" cy="3204765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472782"/>
            <a:ext cx="6447500" cy="561687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A6D67-3C88-4663-9AA5-DC2EAE6BF918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18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7056"/>
            <a:ext cx="9144000" cy="5722056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508000"/>
            <a:ext cx="6447501" cy="11006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800491"/>
            <a:ext cx="6447501" cy="3233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5034469"/>
            <a:ext cx="683954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7B872-29D5-4489-87A5-D25A76001D24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5034469"/>
            <a:ext cx="4723209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5034469"/>
            <a:ext cx="512504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80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0" r:id="rId1"/>
    <p:sldLayoutId id="2147483971" r:id="rId2"/>
    <p:sldLayoutId id="2147483972" r:id="rId3"/>
    <p:sldLayoutId id="2147483973" r:id="rId4"/>
    <p:sldLayoutId id="2147483974" r:id="rId5"/>
    <p:sldLayoutId id="2147483975" r:id="rId6"/>
    <p:sldLayoutId id="2147483976" r:id="rId7"/>
    <p:sldLayoutId id="2147483977" r:id="rId8"/>
    <p:sldLayoutId id="2147483978" r:id="rId9"/>
    <p:sldLayoutId id="2147483979" r:id="rId10"/>
    <p:sldLayoutId id="2147483980" r:id="rId11"/>
    <p:sldLayoutId id="2147483981" r:id="rId12"/>
    <p:sldLayoutId id="2147483982" r:id="rId13"/>
    <p:sldLayoutId id="2147483983" r:id="rId14"/>
    <p:sldLayoutId id="2147483984" r:id="rId15"/>
    <p:sldLayoutId id="2147483985" r:id="rId16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88DAA-9A51-4AD6-98C7-89AB7AD2B255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538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3988" r:id="rId2"/>
    <p:sldLayoutId id="2147483989" r:id="rId3"/>
    <p:sldLayoutId id="2147483990" r:id="rId4"/>
    <p:sldLayoutId id="2147483991" r:id="rId5"/>
    <p:sldLayoutId id="2147483992" r:id="rId6"/>
    <p:sldLayoutId id="2147483993" r:id="rId7"/>
    <p:sldLayoutId id="2147483994" r:id="rId8"/>
    <p:sldLayoutId id="2147483995" r:id="rId9"/>
    <p:sldLayoutId id="2147483996" r:id="rId10"/>
    <p:sldLayoutId id="2147483997" r:id="rId11"/>
    <p:sldLayoutId id="2147483896" r:id="rId12"/>
    <p:sldLayoutId id="2147483898" r:id="rId13"/>
    <p:sldLayoutId id="2147483899" r:id="rId14"/>
    <p:sldLayoutId id="2147483900" r:id="rId15"/>
    <p:sldLayoutId id="2147483903" r:id="rId16"/>
    <p:sldLayoutId id="2147483904" r:id="rId17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5600700"/>
            <a:ext cx="9144000" cy="114300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495300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4953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495301"/>
            <a:ext cx="8991600" cy="4801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5296960"/>
            <a:ext cx="12192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s-IS"/>
              <a:t>CS447 (2184)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5296960"/>
            <a:ext cx="6858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4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9" r:id="rId1"/>
    <p:sldLayoutId id="2147484000" r:id="rId2"/>
    <p:sldLayoutId id="2147484001" r:id="rId3"/>
    <p:sldLayoutId id="2147484002" r:id="rId4"/>
    <p:sldLayoutId id="2147484003" r:id="rId5"/>
    <p:sldLayoutId id="2147484004" r:id="rId6"/>
    <p:sldLayoutId id="2147484005" r:id="rId7"/>
    <p:sldLayoutId id="2147484006" r:id="rId8"/>
    <p:sldLayoutId id="2147484007" r:id="rId9"/>
    <p:sldLayoutId id="2147484008" r:id="rId10"/>
    <p:sldLayoutId id="2147484009" r:id="rId11"/>
    <p:sldLayoutId id="2147484010" r:id="rId12"/>
  </p:sldLayoutIdLst>
  <p:transition/>
  <p:hf hdr="0" dt="0"/>
  <p:txStyles>
    <p:titleStyle>
      <a:lvl1pPr algn="l" defTabSz="822960" rtl="0" eaLnBrk="1" latinLnBrk="0" hangingPunct="1">
        <a:spcBef>
          <a:spcPct val="0"/>
        </a:spcBef>
        <a:buNone/>
        <a:defRPr sz="2800" b="1" kern="1200">
          <a:solidFill>
            <a:schemeClr val="bg1"/>
          </a:solidFill>
          <a:latin typeface="+mj-lt"/>
          <a:ea typeface="GulimChe" pitchFamily="49" charset="-127"/>
          <a:cs typeface="MoolBoran" pitchFamily="34" charset="0"/>
        </a:defRPr>
      </a:lvl1pPr>
    </p:titleStyle>
    <p:bodyStyle>
      <a:lvl1pPr marL="204312" indent="-204312" algn="l" defTabSz="822960" rtl="0" eaLnBrk="1" latinLnBrk="0" hangingPunct="1">
        <a:spcBef>
          <a:spcPts val="0"/>
        </a:spcBef>
        <a:buSzPct val="150000"/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5767" indent="-207170" algn="l" defTabSz="822960" rtl="0" eaLnBrk="1" latinLnBrk="0" hangingPunct="1">
        <a:spcBef>
          <a:spcPts val="0"/>
        </a:spcBef>
        <a:buFont typeface="Courier New" pitchFamily="49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20078" indent="-205740" algn="l" defTabSz="822960" rtl="0" eaLnBrk="1" latinLnBrk="0" hangingPunct="1">
        <a:spcBef>
          <a:spcPts val="0"/>
        </a:spcBef>
        <a:buFont typeface="Wingdings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821532" indent="-205740" algn="l" defTabSz="822960" rtl="0" eaLnBrk="1" latinLnBrk="0" hangingPunct="1">
        <a:spcBef>
          <a:spcPts val="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205740" algn="l" defTabSz="822960" rtl="0" eaLnBrk="1" latinLnBrk="0" hangingPunct="1">
        <a:spcBef>
          <a:spcPts val="0"/>
        </a:spcBef>
        <a:buFont typeface="Arial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9000"/>
              </a:schemeClr>
            </a:gs>
            <a:gs pos="23000">
              <a:schemeClr val="accent1">
                <a:lumMod val="29000"/>
              </a:schemeClr>
            </a:gs>
            <a:gs pos="69000">
              <a:schemeClr val="accent1">
                <a:lumMod val="15000"/>
              </a:schemeClr>
            </a:gs>
            <a:gs pos="97000">
              <a:schemeClr val="accent1">
                <a:lumMod val="1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15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09F956-5840-4A28-B4B2-1D4C1DF26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300" y="712107"/>
            <a:ext cx="4349749" cy="4290786"/>
          </a:xfrm>
        </p:spPr>
        <p:txBody>
          <a:bodyPr anchor="ctr">
            <a:normAutofit/>
          </a:bodyPr>
          <a:lstStyle/>
          <a:p>
            <a:r>
              <a:rPr lang="en-US" sz="4700" dirty="0"/>
              <a:t>CS/COE 0447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44333"/>
            <a:ext cx="336549" cy="2370667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08607" y="0"/>
            <a:ext cx="645472" cy="5714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F7CB8B2-5D0D-49C7-96F1-4D6B87089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5034" y="0"/>
            <a:ext cx="4078966" cy="5714999"/>
          </a:xfrm>
          <a:custGeom>
            <a:avLst/>
            <a:gdLst>
              <a:gd name="connsiteX0" fmla="*/ 0 w 5746768"/>
              <a:gd name="connsiteY0" fmla="*/ 0 h 6858000"/>
              <a:gd name="connsiteX1" fmla="*/ 1249825 w 5746768"/>
              <a:gd name="connsiteY1" fmla="*/ 0 h 6858000"/>
              <a:gd name="connsiteX2" fmla="*/ 1249825 w 5746768"/>
              <a:gd name="connsiteY2" fmla="*/ 8457 h 6858000"/>
              <a:gd name="connsiteX3" fmla="*/ 4794268 w 5746768"/>
              <a:gd name="connsiteY3" fmla="*/ 8457 h 6858000"/>
              <a:gd name="connsiteX4" fmla="*/ 4794268 w 5746768"/>
              <a:gd name="connsiteY4" fmla="*/ 0 h 6858000"/>
              <a:gd name="connsiteX5" fmla="*/ 5746768 w 5746768"/>
              <a:gd name="connsiteY5" fmla="*/ 0 h 6858000"/>
              <a:gd name="connsiteX6" fmla="*/ 5746768 w 5746768"/>
              <a:gd name="connsiteY6" fmla="*/ 6858000 h 6858000"/>
              <a:gd name="connsiteX7" fmla="*/ 5074930 w 5746768"/>
              <a:gd name="connsiteY7" fmla="*/ 6858000 h 6858000"/>
              <a:gd name="connsiteX8" fmla="*/ 4794268 w 5746768"/>
              <a:gd name="connsiteY8" fmla="*/ 6858000 h 6858000"/>
              <a:gd name="connsiteX9" fmla="*/ 1249825 w 5746768"/>
              <a:gd name="connsiteY9" fmla="*/ 6858000 h 6858000"/>
              <a:gd name="connsiteX10" fmla="*/ 1109383 w 5746768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46768" h="6858000">
                <a:moveTo>
                  <a:pt x="0" y="0"/>
                </a:moveTo>
                <a:lnTo>
                  <a:pt x="1249825" y="0"/>
                </a:lnTo>
                <a:lnTo>
                  <a:pt x="1249825" y="8457"/>
                </a:lnTo>
                <a:lnTo>
                  <a:pt x="4794268" y="8457"/>
                </a:lnTo>
                <a:lnTo>
                  <a:pt x="4794268" y="0"/>
                </a:lnTo>
                <a:lnTo>
                  <a:pt x="5746768" y="0"/>
                </a:lnTo>
                <a:lnTo>
                  <a:pt x="5746768" y="6858000"/>
                </a:lnTo>
                <a:lnTo>
                  <a:pt x="5074930" y="6858000"/>
                </a:lnTo>
                <a:lnTo>
                  <a:pt x="4794268" y="6858000"/>
                </a:lnTo>
                <a:lnTo>
                  <a:pt x="1249825" y="6858000"/>
                </a:lnTo>
                <a:lnTo>
                  <a:pt x="1109383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090307" y="2902857"/>
            <a:ext cx="5053693" cy="2812142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4F42846-EECA-4E22-9D3C-EC05D41AD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0989" y="1576916"/>
            <a:ext cx="3074817" cy="2561167"/>
          </a:xfrm>
        </p:spPr>
        <p:txBody>
          <a:bodyPr anchor="ctr"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Binary Arithmetic</a:t>
            </a:r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512053" y="0"/>
            <a:ext cx="631947" cy="4721795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AAA0D1-BF25-47A2-9F57-C41A282E0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</a:t>
            </a:fld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A271191-0B7F-43E0-ABF9-8FDD18298A24}"/>
              </a:ext>
            </a:extLst>
          </p:cNvPr>
          <p:cNvSpPr txBox="1">
            <a:spLocks/>
          </p:cNvSpPr>
          <p:nvPr/>
        </p:nvSpPr>
        <p:spPr>
          <a:xfrm>
            <a:off x="5861631" y="4795365"/>
            <a:ext cx="3074817" cy="919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35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FFFFFF"/>
                </a:solidFill>
              </a:rPr>
              <a:t>wilkie (with content borrowed from:</a:t>
            </a:r>
          </a:p>
          <a:p>
            <a:pPr algn="l"/>
            <a:r>
              <a:rPr lang="en-US" sz="1200" dirty="0">
                <a:solidFill>
                  <a:srgbClr val="FFFFFF"/>
                </a:solidFill>
              </a:rPr>
              <a:t>Jarrett Billingsley</a:t>
            </a:r>
          </a:p>
          <a:p>
            <a:pPr algn="l"/>
            <a:r>
              <a:rPr lang="en-US" sz="1200" dirty="0">
                <a:solidFill>
                  <a:srgbClr val="FFFFFF"/>
                </a:solidFill>
              </a:rPr>
              <a:t>Dr. Bruce Childers)</a:t>
            </a:r>
          </a:p>
        </p:txBody>
      </p:sp>
    </p:spTree>
    <p:extLst>
      <p:ext uri="{BB962C8B-B14F-4D97-AF65-F5344CB8AC3E}">
        <p14:creationId xmlns:p14="http://schemas.microsoft.com/office/powerpoint/2010/main" val="3589794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67813-4666-4625-8FB7-DF5EF8C54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48D92-0EFB-4C5D-9DD1-6598D2DFD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95350"/>
            <a:ext cx="7886700" cy="12231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 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S =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C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o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 = </a:t>
            </a:r>
            <a:r>
              <a:rPr lang="en-US" sz="2400" dirty="0" err="1">
                <a:solidFill>
                  <a:schemeClr val="accent3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3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3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3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</a:rPr>
              <a:t>i</a:t>
            </a:r>
            <a:endParaRPr lang="en-US" sz="2400" dirty="0">
              <a:solidFill>
                <a:schemeClr val="accent3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EE47A-2528-44F3-81AB-70950E619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550EE48-ABFE-4D92-BD26-98078693F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790313"/>
              </p:ext>
            </p:extLst>
          </p:nvPr>
        </p:nvGraphicFramePr>
        <p:xfrm>
          <a:off x="6502298" y="670446"/>
          <a:ext cx="2644311" cy="4704588"/>
        </p:xfrm>
        <a:graphic>
          <a:graphicData uri="http://schemas.openxmlformats.org/drawingml/2006/table">
            <a:tbl>
              <a:tblPr firstRow="1" lastCol="1" bandRow="1">
                <a:tableStyleId>{5C22544A-7EE6-4342-B048-85BDC9FD1C3A}</a:tableStyleId>
              </a:tblPr>
              <a:tblGrid>
                <a:gridCol w="5288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3432692331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1632488727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542969739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1067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66539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0857541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016919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943763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38674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01C5-55C6-499E-90D1-028AA2312396}"/>
              </a:ext>
            </a:extLst>
          </p:cNvPr>
          <p:cNvSpPr txBox="1"/>
          <p:nvPr/>
        </p:nvSpPr>
        <p:spPr>
          <a:xfrm>
            <a:off x="7083060" y="653513"/>
            <a:ext cx="437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AAE114-FC81-4A94-8CAD-A207CD620A28}"/>
              </a:ext>
            </a:extLst>
          </p:cNvPr>
          <p:cNvSpPr txBox="1"/>
          <p:nvPr/>
        </p:nvSpPr>
        <p:spPr>
          <a:xfrm>
            <a:off x="7599264" y="652635"/>
            <a:ext cx="41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67161E-DB2B-42A7-B7DA-8FB3E314FC21}"/>
              </a:ext>
            </a:extLst>
          </p:cNvPr>
          <p:cNvSpPr txBox="1"/>
          <p:nvPr/>
        </p:nvSpPr>
        <p:spPr>
          <a:xfrm>
            <a:off x="8084317" y="659840"/>
            <a:ext cx="554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63703D-9A96-4428-BD03-73B4C3FD766D}"/>
              </a:ext>
            </a:extLst>
          </p:cNvPr>
          <p:cNvSpPr txBox="1"/>
          <p:nvPr/>
        </p:nvSpPr>
        <p:spPr>
          <a:xfrm>
            <a:off x="7083060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6B24AC-B12C-4F18-B4D6-4798367E0971}"/>
              </a:ext>
            </a:extLst>
          </p:cNvPr>
          <p:cNvSpPr txBox="1"/>
          <p:nvPr/>
        </p:nvSpPr>
        <p:spPr>
          <a:xfrm>
            <a:off x="7083060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3C609A-A857-45CF-8A64-160B09B6713F}"/>
              </a:ext>
            </a:extLst>
          </p:cNvPr>
          <p:cNvSpPr txBox="1"/>
          <p:nvPr/>
        </p:nvSpPr>
        <p:spPr>
          <a:xfrm>
            <a:off x="7083060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EEE448-04A0-4369-9EC9-E07A633BAB60}"/>
              </a:ext>
            </a:extLst>
          </p:cNvPr>
          <p:cNvSpPr txBox="1"/>
          <p:nvPr/>
        </p:nvSpPr>
        <p:spPr>
          <a:xfrm>
            <a:off x="7083060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BA8176-F0DD-41EF-AC8A-59F25444AE36}"/>
              </a:ext>
            </a:extLst>
          </p:cNvPr>
          <p:cNvSpPr txBox="1"/>
          <p:nvPr/>
        </p:nvSpPr>
        <p:spPr>
          <a:xfrm>
            <a:off x="7629722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E32989-8FCF-4403-AB3E-88EE95E1ACA9}"/>
              </a:ext>
            </a:extLst>
          </p:cNvPr>
          <p:cNvSpPr txBox="1"/>
          <p:nvPr/>
        </p:nvSpPr>
        <p:spPr>
          <a:xfrm>
            <a:off x="7629722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BEB2DF-DF93-43C2-8FB6-F0D0016A7BD8}"/>
              </a:ext>
            </a:extLst>
          </p:cNvPr>
          <p:cNvSpPr txBox="1"/>
          <p:nvPr/>
        </p:nvSpPr>
        <p:spPr>
          <a:xfrm>
            <a:off x="7629722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DDFDE5-4A9A-40AB-8FED-02F5913C73BB}"/>
              </a:ext>
            </a:extLst>
          </p:cNvPr>
          <p:cNvSpPr txBox="1"/>
          <p:nvPr/>
        </p:nvSpPr>
        <p:spPr>
          <a:xfrm>
            <a:off x="7629722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B25219-AD9C-49F7-99D6-6597865CB0FF}"/>
              </a:ext>
            </a:extLst>
          </p:cNvPr>
          <p:cNvSpPr txBox="1"/>
          <p:nvPr/>
        </p:nvSpPr>
        <p:spPr>
          <a:xfrm>
            <a:off x="8163329" y="11962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F6DAAC-9C60-47ED-8751-7E6E8D376956}"/>
              </a:ext>
            </a:extLst>
          </p:cNvPr>
          <p:cNvSpPr txBox="1"/>
          <p:nvPr/>
        </p:nvSpPr>
        <p:spPr>
          <a:xfrm>
            <a:off x="8163329" y="174740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41A58D-6D1E-4A35-95CD-EFDDCB746A81}"/>
              </a:ext>
            </a:extLst>
          </p:cNvPr>
          <p:cNvSpPr txBox="1"/>
          <p:nvPr/>
        </p:nvSpPr>
        <p:spPr>
          <a:xfrm>
            <a:off x="8163329" y="224945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8C8BF9-BF09-4C0E-A96B-47B0024E3A2C}"/>
              </a:ext>
            </a:extLst>
          </p:cNvPr>
          <p:cNvSpPr txBox="1"/>
          <p:nvPr/>
        </p:nvSpPr>
        <p:spPr>
          <a:xfrm>
            <a:off x="8163329" y="27765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130CBE-9FA8-4DA5-80EE-FC0FA37D36D5}"/>
              </a:ext>
            </a:extLst>
          </p:cNvPr>
          <p:cNvSpPr txBox="1"/>
          <p:nvPr/>
        </p:nvSpPr>
        <p:spPr>
          <a:xfrm>
            <a:off x="8686873" y="655913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028D6F-CA07-4F73-93F2-19219B6DA8EB}"/>
              </a:ext>
            </a:extLst>
          </p:cNvPr>
          <p:cNvSpPr txBox="1"/>
          <p:nvPr/>
        </p:nvSpPr>
        <p:spPr>
          <a:xfrm>
            <a:off x="8696936" y="119247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90D3B2-2C2A-4A49-9955-B5C4DB6DFD7B}"/>
              </a:ext>
            </a:extLst>
          </p:cNvPr>
          <p:cNvSpPr txBox="1"/>
          <p:nvPr/>
        </p:nvSpPr>
        <p:spPr>
          <a:xfrm>
            <a:off x="8696936" y="17436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A4D52B-B411-43A8-8280-5411DAA92254}"/>
              </a:ext>
            </a:extLst>
          </p:cNvPr>
          <p:cNvSpPr txBox="1"/>
          <p:nvPr/>
        </p:nvSpPr>
        <p:spPr>
          <a:xfrm>
            <a:off x="8696936" y="224570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ED093FE-0F81-4AD2-8F0D-6256D763046F}"/>
              </a:ext>
            </a:extLst>
          </p:cNvPr>
          <p:cNvSpPr txBox="1"/>
          <p:nvPr/>
        </p:nvSpPr>
        <p:spPr>
          <a:xfrm>
            <a:off x="8696936" y="277279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939EEE-8036-4AFA-9F13-C9798755705F}"/>
              </a:ext>
            </a:extLst>
          </p:cNvPr>
          <p:cNvSpPr txBox="1"/>
          <p:nvPr/>
        </p:nvSpPr>
        <p:spPr>
          <a:xfrm>
            <a:off x="7083060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484003-A4C2-40C5-936D-422985344953}"/>
              </a:ext>
            </a:extLst>
          </p:cNvPr>
          <p:cNvSpPr txBox="1"/>
          <p:nvPr/>
        </p:nvSpPr>
        <p:spPr>
          <a:xfrm>
            <a:off x="7083060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702D6A8-FABD-4D9D-9DCF-2981B6E75EE3}"/>
              </a:ext>
            </a:extLst>
          </p:cNvPr>
          <p:cNvSpPr txBox="1"/>
          <p:nvPr/>
        </p:nvSpPr>
        <p:spPr>
          <a:xfrm>
            <a:off x="7083060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68C606-8E94-4333-A5F8-71B6D431BDE6}"/>
              </a:ext>
            </a:extLst>
          </p:cNvPr>
          <p:cNvSpPr txBox="1"/>
          <p:nvPr/>
        </p:nvSpPr>
        <p:spPr>
          <a:xfrm>
            <a:off x="7083060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119E528-5D01-46C8-8BF9-79A885D4FC65}"/>
              </a:ext>
            </a:extLst>
          </p:cNvPr>
          <p:cNvSpPr txBox="1"/>
          <p:nvPr/>
        </p:nvSpPr>
        <p:spPr>
          <a:xfrm>
            <a:off x="7629722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C09977A-157B-4929-9B2D-B3FB55EACEC3}"/>
              </a:ext>
            </a:extLst>
          </p:cNvPr>
          <p:cNvSpPr txBox="1"/>
          <p:nvPr/>
        </p:nvSpPr>
        <p:spPr>
          <a:xfrm>
            <a:off x="7629722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72F2E1-E21F-4167-ACB9-2A7F30D7DFB1}"/>
              </a:ext>
            </a:extLst>
          </p:cNvPr>
          <p:cNvSpPr txBox="1"/>
          <p:nvPr/>
        </p:nvSpPr>
        <p:spPr>
          <a:xfrm>
            <a:off x="7629722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8B9B590-6499-479B-B314-2F8ABF2CE886}"/>
              </a:ext>
            </a:extLst>
          </p:cNvPr>
          <p:cNvSpPr txBox="1"/>
          <p:nvPr/>
        </p:nvSpPr>
        <p:spPr>
          <a:xfrm>
            <a:off x="7629722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1B8294-DDEB-4BD6-AA23-E136EB48CA33}"/>
              </a:ext>
            </a:extLst>
          </p:cNvPr>
          <p:cNvSpPr txBox="1"/>
          <p:nvPr/>
        </p:nvSpPr>
        <p:spPr>
          <a:xfrm>
            <a:off x="6528384" y="645364"/>
            <a:ext cx="476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41BCBD-0EF3-46C6-B1BE-E35D5CCB9385}"/>
              </a:ext>
            </a:extLst>
          </p:cNvPr>
          <p:cNvSpPr txBox="1"/>
          <p:nvPr/>
        </p:nvSpPr>
        <p:spPr>
          <a:xfrm>
            <a:off x="6575416" y="119481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70540CD-08D4-43F2-A5B2-D4739B3A5DCD}"/>
              </a:ext>
            </a:extLst>
          </p:cNvPr>
          <p:cNvSpPr txBox="1"/>
          <p:nvPr/>
        </p:nvSpPr>
        <p:spPr>
          <a:xfrm>
            <a:off x="6575416" y="17459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8DE6AA2-CC92-474D-A52B-D0A1E22DC215}"/>
              </a:ext>
            </a:extLst>
          </p:cNvPr>
          <p:cNvSpPr txBox="1"/>
          <p:nvPr/>
        </p:nvSpPr>
        <p:spPr>
          <a:xfrm>
            <a:off x="6575416" y="224804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B237530-E931-4F9F-B5D3-68A280C59FA8}"/>
              </a:ext>
            </a:extLst>
          </p:cNvPr>
          <p:cNvSpPr txBox="1"/>
          <p:nvPr/>
        </p:nvSpPr>
        <p:spPr>
          <a:xfrm>
            <a:off x="6575416" y="277513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5B1101-F35F-48FD-BC87-BB0C9C76ADF3}"/>
              </a:ext>
            </a:extLst>
          </p:cNvPr>
          <p:cNvSpPr txBox="1"/>
          <p:nvPr/>
        </p:nvSpPr>
        <p:spPr>
          <a:xfrm>
            <a:off x="6575416" y="329871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6079A-2BA9-4DDE-BDED-BDA866FEA7DC}"/>
              </a:ext>
            </a:extLst>
          </p:cNvPr>
          <p:cNvSpPr txBox="1"/>
          <p:nvPr/>
        </p:nvSpPr>
        <p:spPr>
          <a:xfrm>
            <a:off x="6575416" y="384989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0B0B154-99CA-4D4B-A16B-F2F35F8D5BBA}"/>
              </a:ext>
            </a:extLst>
          </p:cNvPr>
          <p:cNvSpPr txBox="1"/>
          <p:nvPr/>
        </p:nvSpPr>
        <p:spPr>
          <a:xfrm>
            <a:off x="6575416" y="435194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B252FE8-8463-4728-9F61-D528FD0AB821}"/>
              </a:ext>
            </a:extLst>
          </p:cNvPr>
          <p:cNvSpPr txBox="1"/>
          <p:nvPr/>
        </p:nvSpPr>
        <p:spPr>
          <a:xfrm>
            <a:off x="6575416" y="486686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C9E3DD1-8AA8-45BE-8CD1-96D977163830}"/>
              </a:ext>
            </a:extLst>
          </p:cNvPr>
          <p:cNvSpPr txBox="1"/>
          <p:nvPr/>
        </p:nvSpPr>
        <p:spPr>
          <a:xfrm>
            <a:off x="8161922" y="33248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18E16CB-017A-45E5-897D-6A89C433DB09}"/>
              </a:ext>
            </a:extLst>
          </p:cNvPr>
          <p:cNvSpPr txBox="1"/>
          <p:nvPr/>
        </p:nvSpPr>
        <p:spPr>
          <a:xfrm>
            <a:off x="8161922" y="385194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335C1AD-34D0-4AE6-9369-5E899CC7EB82}"/>
              </a:ext>
            </a:extLst>
          </p:cNvPr>
          <p:cNvSpPr txBox="1"/>
          <p:nvPr/>
        </p:nvSpPr>
        <p:spPr>
          <a:xfrm>
            <a:off x="8695529" y="33210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95CEC84-EFF9-41D4-B4F0-E2F3B326AE7E}"/>
              </a:ext>
            </a:extLst>
          </p:cNvPr>
          <p:cNvSpPr txBox="1"/>
          <p:nvPr/>
        </p:nvSpPr>
        <p:spPr>
          <a:xfrm>
            <a:off x="8695529" y="384818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060ABAA-2857-487F-87D8-7135C1D5CE3E}"/>
              </a:ext>
            </a:extLst>
          </p:cNvPr>
          <p:cNvSpPr txBox="1"/>
          <p:nvPr/>
        </p:nvSpPr>
        <p:spPr>
          <a:xfrm>
            <a:off x="8161922" y="436480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63CEE9C-8C95-4AE8-8DD3-AC2FF01E9BC6}"/>
              </a:ext>
            </a:extLst>
          </p:cNvPr>
          <p:cNvSpPr txBox="1"/>
          <p:nvPr/>
        </p:nvSpPr>
        <p:spPr>
          <a:xfrm>
            <a:off x="8695529" y="43610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CF1E4C-A217-497A-A9F6-C70758AE3080}"/>
              </a:ext>
            </a:extLst>
          </p:cNvPr>
          <p:cNvSpPr txBox="1"/>
          <p:nvPr/>
        </p:nvSpPr>
        <p:spPr>
          <a:xfrm>
            <a:off x="8170879" y="485562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EF9E7CC-C23E-4569-AD60-B80EA34B293A}"/>
              </a:ext>
            </a:extLst>
          </p:cNvPr>
          <p:cNvSpPr txBox="1"/>
          <p:nvPr/>
        </p:nvSpPr>
        <p:spPr>
          <a:xfrm>
            <a:off x="8704486" y="485187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BD8F5D8-9F7F-4019-8452-A2BEBBC7DD84}"/>
              </a:ext>
            </a:extLst>
          </p:cNvPr>
          <p:cNvCxnSpPr/>
          <p:nvPr/>
        </p:nvCxnSpPr>
        <p:spPr>
          <a:xfrm>
            <a:off x="1770278" y="919534"/>
            <a:ext cx="234087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28061D5-E308-4EC7-A1E5-4B3EA4B8C8DA}"/>
              </a:ext>
            </a:extLst>
          </p:cNvPr>
          <p:cNvCxnSpPr/>
          <p:nvPr/>
        </p:nvCxnSpPr>
        <p:spPr>
          <a:xfrm>
            <a:off x="1352092" y="918160"/>
            <a:ext cx="234087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624E9A0-C786-4FC8-B59B-B1747FDBEC02}"/>
              </a:ext>
            </a:extLst>
          </p:cNvPr>
          <p:cNvCxnSpPr>
            <a:cxnSpLocks/>
          </p:cNvCxnSpPr>
          <p:nvPr/>
        </p:nvCxnSpPr>
        <p:spPr>
          <a:xfrm>
            <a:off x="2521304" y="914245"/>
            <a:ext cx="485243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F147138-FF8A-4A0A-836C-EE1E6B712DB8}"/>
              </a:ext>
            </a:extLst>
          </p:cNvPr>
          <p:cNvCxnSpPr>
            <a:cxnSpLocks/>
          </p:cNvCxnSpPr>
          <p:nvPr/>
        </p:nvCxnSpPr>
        <p:spPr>
          <a:xfrm>
            <a:off x="3258920" y="914245"/>
            <a:ext cx="485243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56BA1A8-413E-44C9-A2C6-110FAFDFCB32}"/>
              </a:ext>
            </a:extLst>
          </p:cNvPr>
          <p:cNvCxnSpPr/>
          <p:nvPr/>
        </p:nvCxnSpPr>
        <p:spPr>
          <a:xfrm>
            <a:off x="1770278" y="1657150"/>
            <a:ext cx="234087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BD24777-5190-4B98-8BF7-3683FB8DC806}"/>
              </a:ext>
            </a:extLst>
          </p:cNvPr>
          <p:cNvCxnSpPr/>
          <p:nvPr/>
        </p:nvCxnSpPr>
        <p:spPr>
          <a:xfrm>
            <a:off x="2513989" y="1657150"/>
            <a:ext cx="234087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C8A2283-7249-43B6-90BC-561AA84C342D}"/>
              </a:ext>
            </a:extLst>
          </p:cNvPr>
          <p:cNvCxnSpPr/>
          <p:nvPr/>
        </p:nvCxnSpPr>
        <p:spPr>
          <a:xfrm>
            <a:off x="3273550" y="1659845"/>
            <a:ext cx="234087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:a16="http://schemas.microsoft.com/office/drawing/2014/main" id="{94ABD76F-64DD-48AC-B353-093C3E3695EA}"/>
              </a:ext>
            </a:extLst>
          </p:cNvPr>
          <p:cNvSpPr/>
          <p:nvPr/>
        </p:nvSpPr>
        <p:spPr>
          <a:xfrm>
            <a:off x="1207522" y="778000"/>
            <a:ext cx="943164" cy="607563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CA89DA94-A857-4D9B-A036-5E17ED2D7DB9}"/>
              </a:ext>
            </a:extLst>
          </p:cNvPr>
          <p:cNvSpPr/>
          <p:nvPr/>
        </p:nvSpPr>
        <p:spPr>
          <a:xfrm>
            <a:off x="6356908" y="1684171"/>
            <a:ext cx="2955341" cy="607563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314F33D0-01BA-448A-A14D-0FDA9BAEB557}"/>
              </a:ext>
            </a:extLst>
          </p:cNvPr>
          <p:cNvSpPr/>
          <p:nvPr/>
        </p:nvSpPr>
        <p:spPr>
          <a:xfrm>
            <a:off x="2164746" y="1529837"/>
            <a:ext cx="943164" cy="607563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0A4B71D-24CF-43D6-BB89-FFB3F8F27EBF}"/>
              </a:ext>
            </a:extLst>
          </p:cNvPr>
          <p:cNvSpPr/>
          <p:nvPr/>
        </p:nvSpPr>
        <p:spPr>
          <a:xfrm>
            <a:off x="6329342" y="3774177"/>
            <a:ext cx="2955341" cy="607563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8EF8C79-8418-4421-B663-8BA32405488B}"/>
              </a:ext>
            </a:extLst>
          </p:cNvPr>
          <p:cNvSpPr/>
          <p:nvPr/>
        </p:nvSpPr>
        <p:spPr>
          <a:xfrm>
            <a:off x="4109258" y="777999"/>
            <a:ext cx="943164" cy="607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412BB0CC-FF68-4301-94D5-8B5E80756A9B}"/>
              </a:ext>
            </a:extLst>
          </p:cNvPr>
          <p:cNvSpPr/>
          <p:nvPr/>
        </p:nvSpPr>
        <p:spPr>
          <a:xfrm>
            <a:off x="4110340" y="1530797"/>
            <a:ext cx="943164" cy="607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CE631FC-C27C-4F6D-B8EF-B67885439A68}"/>
              </a:ext>
            </a:extLst>
          </p:cNvPr>
          <p:cNvSpPr/>
          <p:nvPr/>
        </p:nvSpPr>
        <p:spPr>
          <a:xfrm>
            <a:off x="6342969" y="4806738"/>
            <a:ext cx="2955341" cy="607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2229A7CD-FC82-475F-A535-958520E5F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215" y="2496344"/>
            <a:ext cx="3924300" cy="2952750"/>
          </a:xfrm>
          <a:prstGeom prst="rect">
            <a:avLst/>
          </a:prstGeom>
        </p:spPr>
      </p:pic>
      <p:sp>
        <p:nvSpPr>
          <p:cNvPr id="70" name="Content Placeholder 2">
            <a:extLst>
              <a:ext uri="{FF2B5EF4-FFF2-40B4-BE49-F238E27FC236}">
                <a16:creationId xmlns:a16="http://schemas.microsoft.com/office/drawing/2014/main" id="{1F11A7A5-D429-4FD8-919F-395A69445F77}"/>
              </a:ext>
            </a:extLst>
          </p:cNvPr>
          <p:cNvSpPr txBox="1">
            <a:spLocks/>
          </p:cNvSpPr>
          <p:nvPr/>
        </p:nvSpPr>
        <p:spPr>
          <a:xfrm>
            <a:off x="4428992" y="3504552"/>
            <a:ext cx="406740" cy="465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S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46205220-4635-4A3B-BFEB-DF1D2519F8CA}"/>
              </a:ext>
            </a:extLst>
          </p:cNvPr>
          <p:cNvSpPr/>
          <p:nvPr/>
        </p:nvSpPr>
        <p:spPr>
          <a:xfrm>
            <a:off x="2513020" y="2601162"/>
            <a:ext cx="943164" cy="607563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3D0EB7EA-E87A-468D-A798-9E24E3D1B3D0}"/>
              </a:ext>
            </a:extLst>
          </p:cNvPr>
          <p:cNvSpPr/>
          <p:nvPr/>
        </p:nvSpPr>
        <p:spPr>
          <a:xfrm>
            <a:off x="2513020" y="4613553"/>
            <a:ext cx="943164" cy="607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66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70" grpId="0"/>
      <p:bldP spid="71" grpId="0" animBg="1"/>
      <p:bldP spid="7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4C84C-EE7A-42AB-9371-8CBAE6833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Sweeping it under the rug…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0E532-2356-4CA8-97E0-AB2B1654D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programming, we use </a:t>
            </a:r>
            <a:r>
              <a:rPr lang="en-US" b="1" dirty="0"/>
              <a:t>functions</a:t>
            </a:r>
            <a:r>
              <a:rPr lang="en-US" dirty="0"/>
              <a:t> to be able to reuse code.</a:t>
            </a:r>
          </a:p>
          <a:p>
            <a:r>
              <a:rPr lang="en-US" dirty="0"/>
              <a:t>In hardware, we can group these 5 gates into a </a:t>
            </a:r>
            <a:r>
              <a:rPr lang="en-US" b="1" dirty="0"/>
              <a:t>component</a:t>
            </a:r>
            <a:r>
              <a:rPr lang="en-US" dirty="0"/>
              <a:t>.</a:t>
            </a:r>
            <a:endParaRPr lang="en-US" b="1" dirty="0"/>
          </a:p>
          <a:p>
            <a:r>
              <a:rPr lang="en-US" dirty="0"/>
              <a:t>Here's the symbol for a </a:t>
            </a:r>
            <a:r>
              <a:rPr lang="en-US" b="1" dirty="0"/>
              <a:t>one-bit full adder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9AA82-A47C-42BD-8438-B415DEDC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11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25B7BF6-68A7-4F62-B6C3-2E6C32BA9FEC}"/>
              </a:ext>
            </a:extLst>
          </p:cNvPr>
          <p:cNvGrpSpPr/>
          <p:nvPr/>
        </p:nvGrpSpPr>
        <p:grpSpPr>
          <a:xfrm>
            <a:off x="1747490" y="2163195"/>
            <a:ext cx="3905940" cy="2475226"/>
            <a:chOff x="957550" y="2291509"/>
            <a:chExt cx="3905940" cy="247522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DCF9BE-8FB6-4D27-945B-4DF6A0AF8B09}"/>
                </a:ext>
              </a:extLst>
            </p:cNvPr>
            <p:cNvSpPr/>
            <p:nvPr/>
          </p:nvSpPr>
          <p:spPr>
            <a:xfrm>
              <a:off x="2019300" y="3009900"/>
              <a:ext cx="1143000" cy="11430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b="1" dirty="0">
                  <a:solidFill>
                    <a:schemeClr val="tx1"/>
                  </a:solidFill>
                </a:rPr>
                <a:t>+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1C8BDF33-B835-4F0F-B42F-9AED4D2372F0}"/>
                </a:ext>
              </a:extLst>
            </p:cNvPr>
            <p:cNvCxnSpPr/>
            <p:nvPr/>
          </p:nvCxnSpPr>
          <p:spPr>
            <a:xfrm>
              <a:off x="1447800" y="3276070"/>
              <a:ext cx="5715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406EBB5-6D91-47E2-A75A-D81C3197FC1B}"/>
                </a:ext>
              </a:extLst>
            </p:cNvPr>
            <p:cNvCxnSpPr/>
            <p:nvPr/>
          </p:nvCxnSpPr>
          <p:spPr>
            <a:xfrm>
              <a:off x="1447800" y="3885670"/>
              <a:ext cx="5715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4010487-4737-4E12-B68F-2851E883FF50}"/>
                </a:ext>
              </a:extLst>
            </p:cNvPr>
            <p:cNvCxnSpPr/>
            <p:nvPr/>
          </p:nvCxnSpPr>
          <p:spPr>
            <a:xfrm>
              <a:off x="3162300" y="3581400"/>
              <a:ext cx="5715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6D06109-1D2B-493C-AB6C-113F6C0B7D4A}"/>
                </a:ext>
              </a:extLst>
            </p:cNvPr>
            <p:cNvCxnSpPr/>
            <p:nvPr/>
          </p:nvCxnSpPr>
          <p:spPr>
            <a:xfrm flipV="1">
              <a:off x="2590800" y="4152900"/>
              <a:ext cx="0" cy="53340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EF9352E-8235-4836-8E17-C340566D8384}"/>
                </a:ext>
              </a:extLst>
            </p:cNvPr>
            <p:cNvCxnSpPr/>
            <p:nvPr/>
          </p:nvCxnSpPr>
          <p:spPr>
            <a:xfrm flipV="1">
              <a:off x="2590800" y="2476500"/>
              <a:ext cx="0" cy="53340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AC0A95-A13C-404A-8153-D3306B15BD9C}"/>
                </a:ext>
              </a:extLst>
            </p:cNvPr>
            <p:cNvSpPr txBox="1"/>
            <p:nvPr/>
          </p:nvSpPr>
          <p:spPr>
            <a:xfrm>
              <a:off x="960305" y="3597185"/>
              <a:ext cx="609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B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746A47E-16AA-4C17-A9C4-0639DD05E63A}"/>
                </a:ext>
              </a:extLst>
            </p:cNvPr>
            <p:cNvSpPr txBox="1"/>
            <p:nvPr/>
          </p:nvSpPr>
          <p:spPr>
            <a:xfrm>
              <a:off x="957550" y="2983682"/>
              <a:ext cx="609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1173A5-D655-47A6-9C32-9B61AF169BF3}"/>
                </a:ext>
              </a:extLst>
            </p:cNvPr>
            <p:cNvSpPr txBox="1"/>
            <p:nvPr/>
          </p:nvSpPr>
          <p:spPr>
            <a:xfrm>
              <a:off x="2599064" y="4181960"/>
              <a:ext cx="10126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C</a:t>
              </a:r>
              <a:r>
                <a:rPr lang="en-US" sz="3200" b="1" baseline="-25000" dirty="0"/>
                <a:t>i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5BDEEC-C899-4D25-A243-534ADC350449}"/>
                </a:ext>
              </a:extLst>
            </p:cNvPr>
            <p:cNvSpPr txBox="1"/>
            <p:nvPr/>
          </p:nvSpPr>
          <p:spPr>
            <a:xfrm>
              <a:off x="2655984" y="2291509"/>
              <a:ext cx="10126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C</a:t>
              </a:r>
              <a:r>
                <a:rPr lang="en-US" sz="3200" b="1" baseline="-25000" dirty="0"/>
                <a:t>o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DD4A492-7BC5-47BD-B38A-210C89D24FA1}"/>
                </a:ext>
              </a:extLst>
            </p:cNvPr>
            <p:cNvSpPr txBox="1"/>
            <p:nvPr/>
          </p:nvSpPr>
          <p:spPr>
            <a:xfrm>
              <a:off x="3736554" y="3301954"/>
              <a:ext cx="112693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A1F3CFC-7E2B-4607-AD8F-7417DB740DB0}"/>
              </a:ext>
            </a:extLst>
          </p:cNvPr>
          <p:cNvSpPr txBox="1"/>
          <p:nvPr/>
        </p:nvSpPr>
        <p:spPr>
          <a:xfrm>
            <a:off x="776630" y="4062096"/>
            <a:ext cx="23183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the </a:t>
            </a:r>
            <a:r>
              <a:rPr lang="en-US" sz="2200" b="1" dirty="0"/>
              <a:t>inputs</a:t>
            </a:r>
            <a:r>
              <a:rPr lang="en-US" sz="2200" dirty="0"/>
              <a:t> are like </a:t>
            </a:r>
            <a:r>
              <a:rPr lang="en-US" sz="2200" b="1" dirty="0"/>
              <a:t>parameters</a:t>
            </a:r>
            <a:endParaRPr lang="en-US" sz="2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2D0D66-0405-4D48-8D84-74E3C8662DD7}"/>
              </a:ext>
            </a:extLst>
          </p:cNvPr>
          <p:cNvSpPr txBox="1"/>
          <p:nvPr/>
        </p:nvSpPr>
        <p:spPr>
          <a:xfrm>
            <a:off x="4034356" y="2410504"/>
            <a:ext cx="29906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the </a:t>
            </a:r>
            <a:r>
              <a:rPr lang="en-US" sz="2200" b="1" dirty="0"/>
              <a:t>outputs</a:t>
            </a:r>
            <a:r>
              <a:rPr lang="en-US" sz="2200" dirty="0"/>
              <a:t> are like </a:t>
            </a:r>
            <a:r>
              <a:rPr lang="en-US" sz="2200" b="1" dirty="0"/>
              <a:t>return values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3C16C0-FC86-48F3-926B-4A3F6B27D365}"/>
              </a:ext>
            </a:extLst>
          </p:cNvPr>
          <p:cNvSpPr txBox="1"/>
          <p:nvPr/>
        </p:nvSpPr>
        <p:spPr>
          <a:xfrm>
            <a:off x="4059756" y="3906565"/>
            <a:ext cx="39982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now we don't have to care </a:t>
            </a:r>
            <a:r>
              <a:rPr lang="en-US" sz="2200" i="1" dirty="0"/>
              <a:t>how</a:t>
            </a:r>
            <a:r>
              <a:rPr lang="en-US" sz="2200" dirty="0"/>
              <a:t> it adds, just that it </a:t>
            </a:r>
            <a:r>
              <a:rPr lang="en-US" sz="2200" i="1" dirty="0"/>
              <a:t>does</a:t>
            </a:r>
          </a:p>
        </p:txBody>
      </p:sp>
    </p:spTree>
    <p:extLst>
      <p:ext uri="{BB962C8B-B14F-4D97-AF65-F5344CB8AC3E}">
        <p14:creationId xmlns:p14="http://schemas.microsoft.com/office/powerpoint/2010/main" val="217719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616" y="0"/>
            <a:ext cx="8182719" cy="5715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0BE463-A884-4497-AD4E-10A957061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557" y="942666"/>
            <a:ext cx="5048081" cy="365759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 defTabSz="914400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PowerPoint </a:t>
            </a:r>
            <a:r>
              <a:rPr lang="en-US" sz="8000" b="1" kern="1200" dirty="0">
                <a:solidFill>
                  <a:srgbClr val="FFFFFF"/>
                </a:solidFill>
                <a:cs typeface="Aharoni" panose="020B0604020202020204" pitchFamily="2" charset="-79"/>
              </a:rPr>
              <a:t>REALLY</a:t>
            </a: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wants me to do this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428709-EA87-4477-811F-5BFF451C0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19447" y="5186418"/>
            <a:ext cx="428046" cy="2617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8228C0A2-10A0-40F7-BAE1-3BE620EEA294}" type="slidenum">
              <a:rPr lang="en-US" sz="800">
                <a:solidFill>
                  <a:srgbClr val="898989"/>
                </a:solidFill>
              </a:rPr>
              <a:pPr defTabSz="914400">
                <a:spcAft>
                  <a:spcPts val="600"/>
                </a:spcAft>
              </a:pPr>
              <a:t>12</a:t>
            </a:fld>
            <a:endParaRPr lang="en-US" sz="800">
              <a:solidFill>
                <a:srgbClr val="89898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96DA55-06BA-478C-8D0D-C9ADA1D3673F}"/>
              </a:ext>
            </a:extLst>
          </p:cNvPr>
          <p:cNvSpPr txBox="1"/>
          <p:nvPr/>
        </p:nvSpPr>
        <p:spPr>
          <a:xfrm>
            <a:off x="7663375" y="3859632"/>
            <a:ext cx="1340189" cy="956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So, let’s make it happy so I can get on with my life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8C39D7-AB6D-4629-B6C1-B3DC32FD816D}"/>
              </a:ext>
            </a:extLst>
          </p:cNvPr>
          <p:cNvSpPr txBox="1"/>
          <p:nvPr/>
        </p:nvSpPr>
        <p:spPr>
          <a:xfrm>
            <a:off x="195239" y="202079"/>
            <a:ext cx="1738263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It’s always like “</a:t>
            </a:r>
            <a:r>
              <a:rPr lang="en-US" b="1" dirty="0"/>
              <a:t>HEY LOOK AT THESE DESIGNS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07734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62FCB4C-BF31-4E99-A1DD-D2EB4C630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Adding Longer Numbers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8CABB6-FE95-437B-9150-13E5F04EC7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1-bit adders are cool and all, but, like, not very useful.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EE2F0-B652-4401-AF25-6A8CA20CC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039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EA9CB-BC82-4A32-B262-CE5CA83F0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Longer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C7FCF-788E-4B19-80D9-65A104193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445" y="4440326"/>
            <a:ext cx="8156905" cy="115514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resulting bit for each digit is dependent</a:t>
            </a:r>
            <a:br>
              <a:rPr lang="en-US" dirty="0"/>
            </a:br>
            <a:r>
              <a:rPr lang="en-US" dirty="0"/>
              <a:t>on the two input bits and the carry.</a:t>
            </a:r>
          </a:p>
          <a:p>
            <a:r>
              <a:rPr lang="en-US" dirty="0"/>
              <a:t>There are two outputs, however, a sum and</a:t>
            </a:r>
            <a:br>
              <a:rPr lang="en-US" dirty="0"/>
            </a:br>
            <a:r>
              <a:rPr lang="en-US" dirty="0"/>
              <a:t>a carry out.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A83A3-4464-47D8-A5FF-0E0B0F910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76343F-1A30-416F-9028-EDCCB9C92C22}"/>
              </a:ext>
            </a:extLst>
          </p:cNvPr>
          <p:cNvSpPr txBox="1"/>
          <p:nvPr/>
        </p:nvSpPr>
        <p:spPr>
          <a:xfrm>
            <a:off x="1484321" y="1889354"/>
            <a:ext cx="716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onsolas" charset="0"/>
                <a:ea typeface="Consolas" charset="0"/>
                <a:cs typeface="Consolas" charset="0"/>
              </a:rPr>
              <a:t> 1 0 1 1 0 0 1 0</a:t>
            </a:r>
          </a:p>
          <a:p>
            <a:r>
              <a:rPr lang="en-US" sz="6000" b="1" u="sng" dirty="0">
                <a:latin typeface="Consolas" charset="0"/>
                <a:ea typeface="Consolas" charset="0"/>
                <a:cs typeface="Consolas" charset="0"/>
              </a:rPr>
              <a:t>+0 0 1 0 1 1 1 1</a:t>
            </a:r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46B2A190-BE96-4828-9BD4-253E7F8C21A7}"/>
              </a:ext>
            </a:extLst>
          </p:cNvPr>
          <p:cNvSpPr/>
          <p:nvPr/>
        </p:nvSpPr>
        <p:spPr>
          <a:xfrm>
            <a:off x="7224721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1392D413-6562-40E9-9889-98901A5D7F5D}"/>
              </a:ext>
            </a:extLst>
          </p:cNvPr>
          <p:cNvSpPr/>
          <p:nvPr/>
        </p:nvSpPr>
        <p:spPr>
          <a:xfrm>
            <a:off x="6382288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194CAA27-75EC-4B4D-97D4-E25101BF7F7E}"/>
              </a:ext>
            </a:extLst>
          </p:cNvPr>
          <p:cNvSpPr/>
          <p:nvPr/>
        </p:nvSpPr>
        <p:spPr>
          <a:xfrm>
            <a:off x="5539855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F09DE361-3CA5-4B67-8B4C-5422E2543473}"/>
              </a:ext>
            </a:extLst>
          </p:cNvPr>
          <p:cNvSpPr/>
          <p:nvPr/>
        </p:nvSpPr>
        <p:spPr>
          <a:xfrm>
            <a:off x="4697422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10EEDAF2-06DA-454F-BBEE-5436B15E6CE3}"/>
              </a:ext>
            </a:extLst>
          </p:cNvPr>
          <p:cNvSpPr/>
          <p:nvPr/>
        </p:nvSpPr>
        <p:spPr>
          <a:xfrm>
            <a:off x="3854989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76F97946-F14B-433F-BCB4-FFDED153F310}"/>
              </a:ext>
            </a:extLst>
          </p:cNvPr>
          <p:cNvSpPr/>
          <p:nvPr/>
        </p:nvSpPr>
        <p:spPr>
          <a:xfrm>
            <a:off x="3012556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C4632302-D7AC-4E35-B82C-D282195848DE}"/>
              </a:ext>
            </a:extLst>
          </p:cNvPr>
          <p:cNvSpPr/>
          <p:nvPr/>
        </p:nvSpPr>
        <p:spPr>
          <a:xfrm>
            <a:off x="2170123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465CE23F-6EB0-44E8-ACEF-FCA9010BDA70}"/>
              </a:ext>
            </a:extLst>
          </p:cNvPr>
          <p:cNvSpPr/>
          <p:nvPr/>
        </p:nvSpPr>
        <p:spPr>
          <a:xfrm>
            <a:off x="1327690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rect Access Storage 15">
            <a:extLst>
              <a:ext uri="{FF2B5EF4-FFF2-40B4-BE49-F238E27FC236}">
                <a16:creationId xmlns:a16="http://schemas.microsoft.com/office/drawing/2014/main" id="{36ECFB63-9CBD-4258-A9A7-310F23CE4F82}"/>
              </a:ext>
            </a:extLst>
          </p:cNvPr>
          <p:cNvSpPr/>
          <p:nvPr/>
        </p:nvSpPr>
        <p:spPr>
          <a:xfrm rot="16200000">
            <a:off x="494184" y="2080628"/>
            <a:ext cx="1112601" cy="1107208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600" b="1" dirty="0"/>
              <a:t>Bit Bucket..?</a:t>
            </a:r>
          </a:p>
        </p:txBody>
      </p:sp>
    </p:spTree>
    <p:extLst>
      <p:ext uri="{BB962C8B-B14F-4D97-AF65-F5344CB8AC3E}">
        <p14:creationId xmlns:p14="http://schemas.microsoft.com/office/powerpoint/2010/main" val="2485165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D668D-D133-4F77-927A-75645D18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Ripple Carry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3C9AB-EACB-4081-9F41-097562BE7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572" y="895350"/>
            <a:ext cx="5705850" cy="4252119"/>
          </a:xfrm>
        </p:spPr>
        <p:txBody>
          <a:bodyPr/>
          <a:lstStyle/>
          <a:p>
            <a:r>
              <a:rPr lang="en-US" dirty="0"/>
              <a:t>If we want to add two </a:t>
            </a:r>
            <a:r>
              <a:rPr lang="en-US" b="1" dirty="0"/>
              <a:t>three-bit numbers,</a:t>
            </a:r>
            <a:r>
              <a:rPr lang="en-US" dirty="0"/>
              <a:t> we'll need three </a:t>
            </a:r>
            <a:r>
              <a:rPr lang="en-US" b="1" dirty="0"/>
              <a:t>one-bit </a:t>
            </a:r>
            <a:r>
              <a:rPr lang="en-US" dirty="0"/>
              <a:t>adders.</a:t>
            </a:r>
          </a:p>
          <a:p>
            <a:r>
              <a:rPr lang="en-US" dirty="0"/>
              <a:t>We chain the carries from each place to the </a:t>
            </a:r>
            <a:r>
              <a:rPr lang="en-US" b="1" dirty="0"/>
              <a:t>next higher place, </a:t>
            </a:r>
            <a:r>
              <a:rPr lang="en-US" dirty="0"/>
              <a:t>like we do on paper.</a:t>
            </a:r>
          </a:p>
          <a:p>
            <a:r>
              <a:rPr lang="en-US" dirty="0"/>
              <a:t>We have to split the numbers up like so: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DB8FC-D4EF-49CD-8875-A30605176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15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72A1550-3AA7-49C9-928D-D75BB2B7A3AF}"/>
              </a:ext>
            </a:extLst>
          </p:cNvPr>
          <p:cNvGrpSpPr/>
          <p:nvPr/>
        </p:nvGrpSpPr>
        <p:grpSpPr>
          <a:xfrm>
            <a:off x="5952728" y="3518553"/>
            <a:ext cx="3191272" cy="1340847"/>
            <a:chOff x="5664156" y="3414426"/>
            <a:chExt cx="3191272" cy="134084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F0C82F3-47C6-49C8-B71B-232F65C8642D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373FEBB-86AB-4C38-9C00-13EF1999A791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5FAFF10-AAEE-407C-AD84-E137D3C59D82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F3200C9-A976-47EB-9AAB-8E40D2AACA92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7DA4D4-5C93-4E55-8F7C-73A3A0A7C527}"/>
                </a:ext>
              </a:extLst>
            </p:cNvPr>
            <p:cNvCxnSpPr/>
            <p:nvPr/>
          </p:nvCxnSpPr>
          <p:spPr>
            <a:xfrm flipV="1">
              <a:off x="7072492" y="3414426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8142C19-1ED4-40E4-A386-EDB9C25DD1A8}"/>
                </a:ext>
              </a:extLst>
            </p:cNvPr>
            <p:cNvSpPr txBox="1"/>
            <p:nvPr/>
          </p:nvSpPr>
          <p:spPr>
            <a:xfrm>
              <a:off x="5664156" y="4293608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382FB7-3E23-46DE-B5F8-E295372ABCBF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999DAFB-83BF-4409-9407-48B939C63A49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61F4A30-E383-488F-99AE-7610080D3EE1}"/>
              </a:ext>
            </a:extLst>
          </p:cNvPr>
          <p:cNvGrpSpPr/>
          <p:nvPr/>
        </p:nvGrpSpPr>
        <p:grpSpPr>
          <a:xfrm>
            <a:off x="5952728" y="2187076"/>
            <a:ext cx="3191272" cy="1340847"/>
            <a:chOff x="5664156" y="3414426"/>
            <a:chExt cx="3191272" cy="134084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129E895-D98D-4974-BDB1-4E87253E81EE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D372231-0ED1-497A-99DC-84F3D3FF543D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69CA6D5-5303-49A1-A3C8-80EA1AD9D13C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385A47C-0400-436E-8AE1-26D2BA591A92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B32C6DA-3553-47E7-A35A-D88621171849}"/>
                </a:ext>
              </a:extLst>
            </p:cNvPr>
            <p:cNvCxnSpPr/>
            <p:nvPr/>
          </p:nvCxnSpPr>
          <p:spPr>
            <a:xfrm flipV="1">
              <a:off x="7072492" y="3414426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04F9EBB-F9F1-44A6-AD1D-53EC821571CF}"/>
                </a:ext>
              </a:extLst>
            </p:cNvPr>
            <p:cNvSpPr txBox="1"/>
            <p:nvPr/>
          </p:nvSpPr>
          <p:spPr>
            <a:xfrm>
              <a:off x="5664156" y="4293608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36A2A12-0D35-492E-B82C-0A551B642362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979826-CA9B-45BD-9C0B-A5A564780332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1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043F5FE-E609-43E7-B377-3BF1F5F9E5D6}"/>
              </a:ext>
            </a:extLst>
          </p:cNvPr>
          <p:cNvGrpSpPr/>
          <p:nvPr/>
        </p:nvGrpSpPr>
        <p:grpSpPr>
          <a:xfrm>
            <a:off x="5952728" y="1253486"/>
            <a:ext cx="3191272" cy="942960"/>
            <a:chOff x="5664156" y="3812313"/>
            <a:chExt cx="3191272" cy="94296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5CB8570-133C-4E04-A4A1-48F70F9D49E0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CA256A69-9837-4B30-BB3F-5FED56370B11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710EB9F-DC78-43B2-9745-823490ADB492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E0D28B17-BEEA-460F-B2DF-99F0BF30092E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D1FBC28-089C-43B2-82C2-8E8664B0DE41}"/>
                </a:ext>
              </a:extLst>
            </p:cNvPr>
            <p:cNvSpPr txBox="1"/>
            <p:nvPr/>
          </p:nvSpPr>
          <p:spPr>
            <a:xfrm>
              <a:off x="5664156" y="4293608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67A1E45-C4FB-41F0-8123-C939925C799F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DB6ACBB-39DF-40DD-9E10-447EDE57FFFD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2</a:t>
              </a:r>
            </a:p>
          </p:txBody>
        </p:sp>
      </p:grpSp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514DAE4F-1CD5-49C8-90F5-32F076BE27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973530"/>
              </p:ext>
            </p:extLst>
          </p:nvPr>
        </p:nvGraphicFramePr>
        <p:xfrm>
          <a:off x="1983176" y="3099776"/>
          <a:ext cx="2130564" cy="21326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01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0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0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0899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A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A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A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0899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B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B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B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899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06AEC9F9-10D0-411A-B5F0-FF0AE706C85A}"/>
              </a:ext>
            </a:extLst>
          </p:cNvPr>
          <p:cNvSpPr txBox="1"/>
          <p:nvPr/>
        </p:nvSpPr>
        <p:spPr>
          <a:xfrm>
            <a:off x="1467062" y="3812181"/>
            <a:ext cx="5469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+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C0461C0-EE49-4B57-976C-EEC227C8FD9B}"/>
              </a:ext>
            </a:extLst>
          </p:cNvPr>
          <p:cNvCxnSpPr/>
          <p:nvPr/>
        </p:nvCxnSpPr>
        <p:spPr>
          <a:xfrm>
            <a:off x="1467519" y="4516275"/>
            <a:ext cx="2649257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2356D68-281C-4AE9-B221-2EDFDF0DB914}"/>
              </a:ext>
            </a:extLst>
          </p:cNvPr>
          <p:cNvSpPr txBox="1"/>
          <p:nvPr/>
        </p:nvSpPr>
        <p:spPr>
          <a:xfrm>
            <a:off x="7426141" y="3475343"/>
            <a:ext cx="60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  <a:r>
              <a:rPr lang="en-US" sz="2400" b="1" baseline="-25000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9E1A778-8B4E-4C4F-94AD-C0926C33247B}"/>
              </a:ext>
            </a:extLst>
          </p:cNvPr>
          <p:cNvSpPr txBox="1"/>
          <p:nvPr/>
        </p:nvSpPr>
        <p:spPr>
          <a:xfrm>
            <a:off x="7409708" y="2128161"/>
            <a:ext cx="60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  <a:r>
              <a:rPr lang="en-US" sz="24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23457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5" grpId="0"/>
      <p:bldP spid="3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EA9CB-BC82-4A32-B262-CE5CA83F0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C7FCF-788E-4B19-80D9-65A104193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445" y="4440326"/>
            <a:ext cx="8156905" cy="1155143"/>
          </a:xfrm>
        </p:spPr>
        <p:txBody>
          <a:bodyPr>
            <a:normAutofit/>
          </a:bodyPr>
          <a:lstStyle/>
          <a:p>
            <a:r>
              <a:rPr lang="en-US" dirty="0"/>
              <a:t>That first number… is negative… hmm</a:t>
            </a:r>
          </a:p>
          <a:p>
            <a:r>
              <a:rPr lang="en-US" dirty="0"/>
              <a:t>It works JUST FINE. It’s really neat actually…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A83A3-4464-47D8-A5FF-0E0B0F910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76343F-1A30-416F-9028-EDCCB9C92C22}"/>
              </a:ext>
            </a:extLst>
          </p:cNvPr>
          <p:cNvSpPr txBox="1"/>
          <p:nvPr/>
        </p:nvSpPr>
        <p:spPr>
          <a:xfrm>
            <a:off x="1484321" y="1889354"/>
            <a:ext cx="716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onsolas" charset="0"/>
                <a:ea typeface="Consolas" charset="0"/>
                <a:cs typeface="Consolas" charset="0"/>
              </a:rPr>
              <a:t> 1 0 1 1 0 0 1 0</a:t>
            </a:r>
          </a:p>
          <a:p>
            <a:r>
              <a:rPr lang="en-US" sz="6000" b="1" u="sng" dirty="0">
                <a:latin typeface="Consolas" charset="0"/>
                <a:ea typeface="Consolas" charset="0"/>
                <a:cs typeface="Consolas" charset="0"/>
              </a:rPr>
              <a:t>+0 0 1 0 1 1 1 1</a:t>
            </a:r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46B2A190-BE96-4828-9BD4-253E7F8C21A7}"/>
              </a:ext>
            </a:extLst>
          </p:cNvPr>
          <p:cNvSpPr/>
          <p:nvPr/>
        </p:nvSpPr>
        <p:spPr>
          <a:xfrm>
            <a:off x="7224721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1392D413-6562-40E9-9889-98901A5D7F5D}"/>
              </a:ext>
            </a:extLst>
          </p:cNvPr>
          <p:cNvSpPr/>
          <p:nvPr/>
        </p:nvSpPr>
        <p:spPr>
          <a:xfrm>
            <a:off x="6382288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194CAA27-75EC-4B4D-97D4-E25101BF7F7E}"/>
              </a:ext>
            </a:extLst>
          </p:cNvPr>
          <p:cNvSpPr/>
          <p:nvPr/>
        </p:nvSpPr>
        <p:spPr>
          <a:xfrm>
            <a:off x="5539855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F09DE361-3CA5-4B67-8B4C-5422E2543473}"/>
              </a:ext>
            </a:extLst>
          </p:cNvPr>
          <p:cNvSpPr/>
          <p:nvPr/>
        </p:nvSpPr>
        <p:spPr>
          <a:xfrm>
            <a:off x="4697422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10EEDAF2-06DA-454F-BBEE-5436B15E6CE3}"/>
              </a:ext>
            </a:extLst>
          </p:cNvPr>
          <p:cNvSpPr/>
          <p:nvPr/>
        </p:nvSpPr>
        <p:spPr>
          <a:xfrm>
            <a:off x="3854989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76F97946-F14B-433F-BCB4-FFDED153F310}"/>
              </a:ext>
            </a:extLst>
          </p:cNvPr>
          <p:cNvSpPr/>
          <p:nvPr/>
        </p:nvSpPr>
        <p:spPr>
          <a:xfrm>
            <a:off x="3012556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C4632302-D7AC-4E35-B82C-D282195848DE}"/>
              </a:ext>
            </a:extLst>
          </p:cNvPr>
          <p:cNvSpPr/>
          <p:nvPr/>
        </p:nvSpPr>
        <p:spPr>
          <a:xfrm>
            <a:off x="2170123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465CE23F-6EB0-44E8-ACEF-FCA9010BDA70}"/>
              </a:ext>
            </a:extLst>
          </p:cNvPr>
          <p:cNvSpPr/>
          <p:nvPr/>
        </p:nvSpPr>
        <p:spPr>
          <a:xfrm>
            <a:off x="1327690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rect Access Storage 15">
            <a:extLst>
              <a:ext uri="{FF2B5EF4-FFF2-40B4-BE49-F238E27FC236}">
                <a16:creationId xmlns:a16="http://schemas.microsoft.com/office/drawing/2014/main" id="{36ECFB63-9CBD-4258-A9A7-310F23CE4F82}"/>
              </a:ext>
            </a:extLst>
          </p:cNvPr>
          <p:cNvSpPr/>
          <p:nvPr/>
        </p:nvSpPr>
        <p:spPr>
          <a:xfrm rot="16200000">
            <a:off x="494184" y="2080628"/>
            <a:ext cx="1112601" cy="1107208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600" b="1" dirty="0"/>
              <a:t>Bit Bucket..?</a:t>
            </a:r>
          </a:p>
        </p:txBody>
      </p:sp>
    </p:spTree>
    <p:extLst>
      <p:ext uri="{BB962C8B-B14F-4D97-AF65-F5344CB8AC3E}">
        <p14:creationId xmlns:p14="http://schemas.microsoft.com/office/powerpoint/2010/main" val="337697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EC6EE-76A7-4BE7-8FFD-D230CAD12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 2’s Complement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92B55-57DF-4FA4-8961-84A3D20D0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141" y="2952233"/>
            <a:ext cx="8303209" cy="2195236"/>
          </a:xfrm>
        </p:spPr>
        <p:txBody>
          <a:bodyPr/>
          <a:lstStyle/>
          <a:p>
            <a:r>
              <a:rPr lang="en-US" dirty="0"/>
              <a:t>Let’s add them…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0BA7B-3680-4D9D-8D16-7A481802B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17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76B39D7-F4A5-4160-913D-23BD550135D8}"/>
              </a:ext>
            </a:extLst>
          </p:cNvPr>
          <p:cNvGrpSpPr/>
          <p:nvPr/>
        </p:nvGrpSpPr>
        <p:grpSpPr>
          <a:xfrm>
            <a:off x="3327192" y="1267631"/>
            <a:ext cx="1066800" cy="1371409"/>
            <a:chOff x="5240382" y="2324100"/>
            <a:chExt cx="1066800" cy="1371409"/>
          </a:xfrm>
        </p:grpSpPr>
        <p:sp>
          <p:nvSpPr>
            <p:cNvPr id="6" name="TextBox 27">
              <a:extLst>
                <a:ext uri="{FF2B5EF4-FFF2-40B4-BE49-F238E27FC236}">
                  <a16:creationId xmlns:a16="http://schemas.microsoft.com/office/drawing/2014/main" id="{8D872A0A-D85E-44B7-8AA4-9CCE5E63085D}"/>
                </a:ext>
              </a:extLst>
            </p:cNvPr>
            <p:cNvSpPr txBox="1"/>
            <p:nvPr/>
          </p:nvSpPr>
          <p:spPr>
            <a:xfrm>
              <a:off x="5240382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10</a:t>
              </a:r>
            </a:p>
          </p:txBody>
        </p:sp>
        <p:sp>
          <p:nvSpPr>
            <p:cNvPr id="7" name="TextBox 28">
              <a:extLst>
                <a:ext uri="{FF2B5EF4-FFF2-40B4-BE49-F238E27FC236}">
                  <a16:creationId xmlns:a16="http://schemas.microsoft.com/office/drawing/2014/main" id="{87825DCE-6F8D-4400-873D-276A73FB992A}"/>
                </a:ext>
              </a:extLst>
            </p:cNvPr>
            <p:cNvSpPr txBox="1"/>
            <p:nvPr/>
          </p:nvSpPr>
          <p:spPr>
            <a:xfrm>
              <a:off x="5369558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-2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EB6DFA7-49A4-4C94-AD7F-94788D63117A}"/>
              </a:ext>
            </a:extLst>
          </p:cNvPr>
          <p:cNvGrpSpPr/>
          <p:nvPr/>
        </p:nvGrpSpPr>
        <p:grpSpPr>
          <a:xfrm>
            <a:off x="2745894" y="1567966"/>
            <a:ext cx="1066800" cy="1071074"/>
            <a:chOff x="4659084" y="2624435"/>
            <a:chExt cx="1066800" cy="1071074"/>
          </a:xfrm>
        </p:grpSpPr>
        <p:sp>
          <p:nvSpPr>
            <p:cNvPr id="9" name="TextBox 30">
              <a:extLst>
                <a:ext uri="{FF2B5EF4-FFF2-40B4-BE49-F238E27FC236}">
                  <a16:creationId xmlns:a16="http://schemas.microsoft.com/office/drawing/2014/main" id="{5ADFE978-F096-4CFD-8A5F-2180366C765A}"/>
                </a:ext>
              </a:extLst>
            </p:cNvPr>
            <p:cNvSpPr txBox="1"/>
            <p:nvPr/>
          </p:nvSpPr>
          <p:spPr>
            <a:xfrm>
              <a:off x="4659084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01</a:t>
              </a:r>
            </a:p>
          </p:txBody>
        </p:sp>
        <p:sp>
          <p:nvSpPr>
            <p:cNvPr id="10" name="TextBox 31">
              <a:extLst>
                <a:ext uri="{FF2B5EF4-FFF2-40B4-BE49-F238E27FC236}">
                  <a16:creationId xmlns:a16="http://schemas.microsoft.com/office/drawing/2014/main" id="{BEC0A03C-F428-46DF-9A81-823561E00AE9}"/>
                </a:ext>
              </a:extLst>
            </p:cNvPr>
            <p:cNvSpPr txBox="1"/>
            <p:nvPr/>
          </p:nvSpPr>
          <p:spPr>
            <a:xfrm>
              <a:off x="4814025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-3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E7D3B68-D4D9-4D06-AD6D-7E1D3383A5A4}"/>
              </a:ext>
            </a:extLst>
          </p:cNvPr>
          <p:cNvGrpSpPr/>
          <p:nvPr/>
        </p:nvGrpSpPr>
        <p:grpSpPr>
          <a:xfrm>
            <a:off x="2811210" y="1725890"/>
            <a:ext cx="3657600" cy="457200"/>
            <a:chOff x="4724400" y="2782359"/>
            <a:chExt cx="3657600" cy="4572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02C8631-8C76-48AC-A279-800C7761E611}"/>
                </a:ext>
              </a:extLst>
            </p:cNvPr>
            <p:cNvCxnSpPr/>
            <p:nvPr/>
          </p:nvCxnSpPr>
          <p:spPr>
            <a:xfrm>
              <a:off x="4724400" y="3010959"/>
              <a:ext cx="36576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76B5F6E-0EF5-4085-B720-7C8935AE9146}"/>
                </a:ext>
              </a:extLst>
            </p:cNvPr>
            <p:cNvCxnSpPr/>
            <p:nvPr/>
          </p:nvCxnSpPr>
          <p:spPr>
            <a:xfrm>
              <a:off x="4724400" y="3005487"/>
              <a:ext cx="0" cy="2286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545CFB-13AA-4054-BAF1-FA5AB4A2783A}"/>
                </a:ext>
              </a:extLst>
            </p:cNvPr>
            <p:cNvCxnSpPr/>
            <p:nvPr/>
          </p:nvCxnSpPr>
          <p:spPr>
            <a:xfrm>
              <a:off x="8382000" y="3005487"/>
              <a:ext cx="0" cy="2286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4B7DCC0-A4B6-4C3E-9125-D47E6705C466}"/>
                </a:ext>
              </a:extLst>
            </p:cNvPr>
            <p:cNvCxnSpPr/>
            <p:nvPr/>
          </p:nvCxnSpPr>
          <p:spPr>
            <a:xfrm>
              <a:off x="6768737" y="2782359"/>
              <a:ext cx="0" cy="4572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3B2512A-0F5D-4F4B-80ED-B79CA8CB1A25}"/>
              </a:ext>
            </a:extLst>
          </p:cNvPr>
          <p:cNvGrpSpPr/>
          <p:nvPr/>
        </p:nvGrpSpPr>
        <p:grpSpPr>
          <a:xfrm>
            <a:off x="4346095" y="1267631"/>
            <a:ext cx="1066800" cy="1371409"/>
            <a:chOff x="6259285" y="2324100"/>
            <a:chExt cx="1066800" cy="1371409"/>
          </a:xfrm>
        </p:grpSpPr>
        <p:sp>
          <p:nvSpPr>
            <p:cNvPr id="17" name="TextBox 12">
              <a:extLst>
                <a:ext uri="{FF2B5EF4-FFF2-40B4-BE49-F238E27FC236}">
                  <a16:creationId xmlns:a16="http://schemas.microsoft.com/office/drawing/2014/main" id="{4F0D42B3-2612-4DC9-A740-697BE87AFF85}"/>
                </a:ext>
              </a:extLst>
            </p:cNvPr>
            <p:cNvSpPr txBox="1"/>
            <p:nvPr/>
          </p:nvSpPr>
          <p:spPr>
            <a:xfrm>
              <a:off x="6609081" y="3172289"/>
              <a:ext cx="330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18" name="TextBox 13">
              <a:extLst>
                <a:ext uri="{FF2B5EF4-FFF2-40B4-BE49-F238E27FC236}">
                  <a16:creationId xmlns:a16="http://schemas.microsoft.com/office/drawing/2014/main" id="{300CB5DF-8DE3-4B24-9BD7-04B57ACB6014}"/>
                </a:ext>
              </a:extLst>
            </p:cNvPr>
            <p:cNvSpPr txBox="1"/>
            <p:nvPr/>
          </p:nvSpPr>
          <p:spPr>
            <a:xfrm>
              <a:off x="6259285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00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4BA1AD1-1211-4344-93BD-480351A86D1F}"/>
              </a:ext>
            </a:extLst>
          </p:cNvPr>
          <p:cNvGrpSpPr/>
          <p:nvPr/>
        </p:nvGrpSpPr>
        <p:grpSpPr>
          <a:xfrm>
            <a:off x="4835950" y="1567966"/>
            <a:ext cx="1066800" cy="1071074"/>
            <a:chOff x="6749140" y="2624435"/>
            <a:chExt cx="1066800" cy="1071074"/>
          </a:xfrm>
        </p:grpSpPr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ACB6036C-620C-4CE5-B780-4B6C4C2ABF0E}"/>
                </a:ext>
              </a:extLst>
            </p:cNvPr>
            <p:cNvSpPr txBox="1"/>
            <p:nvPr/>
          </p:nvSpPr>
          <p:spPr>
            <a:xfrm>
              <a:off x="6749140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01</a:t>
              </a:r>
            </a:p>
          </p:txBody>
        </p:sp>
        <p:sp>
          <p:nvSpPr>
            <p:cNvPr id="21" name="TextBox 16">
              <a:extLst>
                <a:ext uri="{FF2B5EF4-FFF2-40B4-BE49-F238E27FC236}">
                  <a16:creationId xmlns:a16="http://schemas.microsoft.com/office/drawing/2014/main" id="{D7EBF271-158D-4BDD-B518-63D8E13865FC}"/>
                </a:ext>
              </a:extLst>
            </p:cNvPr>
            <p:cNvSpPr txBox="1"/>
            <p:nvPr/>
          </p:nvSpPr>
          <p:spPr>
            <a:xfrm>
              <a:off x="6923314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+1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1B4A822-1B5C-4329-A269-D95D448A6397}"/>
              </a:ext>
            </a:extLst>
          </p:cNvPr>
          <p:cNvGrpSpPr/>
          <p:nvPr/>
        </p:nvGrpSpPr>
        <p:grpSpPr>
          <a:xfrm>
            <a:off x="5369350" y="1267631"/>
            <a:ext cx="1066800" cy="1371409"/>
            <a:chOff x="7282540" y="2324100"/>
            <a:chExt cx="1066800" cy="1371409"/>
          </a:xfrm>
        </p:grpSpPr>
        <p:sp>
          <p:nvSpPr>
            <p:cNvPr id="23" name="TextBox 18">
              <a:extLst>
                <a:ext uri="{FF2B5EF4-FFF2-40B4-BE49-F238E27FC236}">
                  <a16:creationId xmlns:a16="http://schemas.microsoft.com/office/drawing/2014/main" id="{469E237F-3FF3-42E5-95A1-400CD1684DC5}"/>
                </a:ext>
              </a:extLst>
            </p:cNvPr>
            <p:cNvSpPr txBox="1"/>
            <p:nvPr/>
          </p:nvSpPr>
          <p:spPr>
            <a:xfrm>
              <a:off x="7282540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10</a:t>
              </a:r>
            </a:p>
          </p:txBody>
        </p:sp>
        <p:sp>
          <p:nvSpPr>
            <p:cNvPr id="24" name="TextBox 19">
              <a:extLst>
                <a:ext uri="{FF2B5EF4-FFF2-40B4-BE49-F238E27FC236}">
                  <a16:creationId xmlns:a16="http://schemas.microsoft.com/office/drawing/2014/main" id="{A950D2E3-00C2-4DF9-8587-197A708F148D}"/>
                </a:ext>
              </a:extLst>
            </p:cNvPr>
            <p:cNvSpPr txBox="1"/>
            <p:nvPr/>
          </p:nvSpPr>
          <p:spPr>
            <a:xfrm>
              <a:off x="7473406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+2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C4DA09D-4A43-4453-A2EB-123454A6B120}"/>
              </a:ext>
            </a:extLst>
          </p:cNvPr>
          <p:cNvGrpSpPr/>
          <p:nvPr/>
        </p:nvGrpSpPr>
        <p:grpSpPr>
          <a:xfrm>
            <a:off x="5935410" y="1567966"/>
            <a:ext cx="1066800" cy="1071074"/>
            <a:chOff x="7848600" y="2624435"/>
            <a:chExt cx="1066800" cy="1071074"/>
          </a:xfrm>
        </p:grpSpPr>
        <p:sp>
          <p:nvSpPr>
            <p:cNvPr id="26" name="TextBox 21">
              <a:extLst>
                <a:ext uri="{FF2B5EF4-FFF2-40B4-BE49-F238E27FC236}">
                  <a16:creationId xmlns:a16="http://schemas.microsoft.com/office/drawing/2014/main" id="{7B701717-D42F-4534-A8B0-AA0458A5010F}"/>
                </a:ext>
              </a:extLst>
            </p:cNvPr>
            <p:cNvSpPr txBox="1"/>
            <p:nvPr/>
          </p:nvSpPr>
          <p:spPr>
            <a:xfrm>
              <a:off x="7848600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11</a:t>
              </a:r>
            </a:p>
          </p:txBody>
        </p:sp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395D89DA-9EE6-4692-AEFE-401B9B3DE686}"/>
                </a:ext>
              </a:extLst>
            </p:cNvPr>
            <p:cNvSpPr txBox="1"/>
            <p:nvPr/>
          </p:nvSpPr>
          <p:spPr>
            <a:xfrm>
              <a:off x="8071757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+3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E6F352E-EF3B-43C4-81AE-4675B1D04FC9}"/>
              </a:ext>
            </a:extLst>
          </p:cNvPr>
          <p:cNvGrpSpPr/>
          <p:nvPr/>
        </p:nvGrpSpPr>
        <p:grpSpPr>
          <a:xfrm>
            <a:off x="3860593" y="1567966"/>
            <a:ext cx="1066800" cy="1071074"/>
            <a:chOff x="5773783" y="2624435"/>
            <a:chExt cx="1066800" cy="1071074"/>
          </a:xfrm>
        </p:grpSpPr>
        <p:sp>
          <p:nvSpPr>
            <p:cNvPr id="29" name="TextBox 24">
              <a:extLst>
                <a:ext uri="{FF2B5EF4-FFF2-40B4-BE49-F238E27FC236}">
                  <a16:creationId xmlns:a16="http://schemas.microsoft.com/office/drawing/2014/main" id="{2B588217-2CFE-42C5-922E-FD6F9F69FDA1}"/>
                </a:ext>
              </a:extLst>
            </p:cNvPr>
            <p:cNvSpPr txBox="1"/>
            <p:nvPr/>
          </p:nvSpPr>
          <p:spPr>
            <a:xfrm>
              <a:off x="5773783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11</a:t>
              </a:r>
            </a:p>
          </p:txBody>
        </p:sp>
        <p:sp>
          <p:nvSpPr>
            <p:cNvPr id="30" name="TextBox 25">
              <a:extLst>
                <a:ext uri="{FF2B5EF4-FFF2-40B4-BE49-F238E27FC236}">
                  <a16:creationId xmlns:a16="http://schemas.microsoft.com/office/drawing/2014/main" id="{2DC1FC48-0EA3-4905-9C1B-29BC4E6B26C4}"/>
                </a:ext>
              </a:extLst>
            </p:cNvPr>
            <p:cNvSpPr txBox="1"/>
            <p:nvPr/>
          </p:nvSpPr>
          <p:spPr>
            <a:xfrm>
              <a:off x="5967910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-1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64B1D91-586A-4B5B-9155-A9C1366419DD}"/>
              </a:ext>
            </a:extLst>
          </p:cNvPr>
          <p:cNvGrpSpPr/>
          <p:nvPr/>
        </p:nvGrpSpPr>
        <p:grpSpPr>
          <a:xfrm>
            <a:off x="2218299" y="1267630"/>
            <a:ext cx="1066800" cy="1366798"/>
            <a:chOff x="4659084" y="2328711"/>
            <a:chExt cx="1066800" cy="1366798"/>
          </a:xfrm>
        </p:grpSpPr>
        <p:sp>
          <p:nvSpPr>
            <p:cNvPr id="32" name="TextBox 34">
              <a:extLst>
                <a:ext uri="{FF2B5EF4-FFF2-40B4-BE49-F238E27FC236}">
                  <a16:creationId xmlns:a16="http://schemas.microsoft.com/office/drawing/2014/main" id="{56DA0162-F0A8-4599-8A11-D1A954523E23}"/>
                </a:ext>
              </a:extLst>
            </p:cNvPr>
            <p:cNvSpPr txBox="1"/>
            <p:nvPr/>
          </p:nvSpPr>
          <p:spPr>
            <a:xfrm>
              <a:off x="4659084" y="2328711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00</a:t>
              </a:r>
            </a:p>
          </p:txBody>
        </p:sp>
        <p:sp>
          <p:nvSpPr>
            <p:cNvPr id="33" name="TextBox 35">
              <a:extLst>
                <a:ext uri="{FF2B5EF4-FFF2-40B4-BE49-F238E27FC236}">
                  <a16:creationId xmlns:a16="http://schemas.microsoft.com/office/drawing/2014/main" id="{C965A15B-3AFD-4A8C-8CFE-7C6C331DE1FE}"/>
                </a:ext>
              </a:extLst>
            </p:cNvPr>
            <p:cNvSpPr txBox="1"/>
            <p:nvPr/>
          </p:nvSpPr>
          <p:spPr>
            <a:xfrm>
              <a:off x="4814025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-4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F7AB13A-DD77-41B2-8391-7C77B8103835}"/>
              </a:ext>
            </a:extLst>
          </p:cNvPr>
          <p:cNvSpPr txBox="1"/>
          <p:nvPr/>
        </p:nvSpPr>
        <p:spPr>
          <a:xfrm>
            <a:off x="4043517" y="2594579"/>
            <a:ext cx="1613968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98399D"/>
                </a:solidFill>
              </a:rPr>
              <a:t>2’s Complement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884CF8D-D090-4E46-BE54-6F1EDB0D2195}"/>
              </a:ext>
            </a:extLst>
          </p:cNvPr>
          <p:cNvSpPr/>
          <p:nvPr/>
        </p:nvSpPr>
        <p:spPr>
          <a:xfrm>
            <a:off x="4492257" y="794854"/>
            <a:ext cx="74892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B07FD8"/>
                </a:solidFill>
              </a:rPr>
              <a:t>😘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44B57C6-EDB1-448C-865C-21243F1214EB}"/>
              </a:ext>
            </a:extLst>
          </p:cNvPr>
          <p:cNvSpPr txBox="1"/>
          <p:nvPr/>
        </p:nvSpPr>
        <p:spPr>
          <a:xfrm>
            <a:off x="2371623" y="3385541"/>
            <a:ext cx="4241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1011 0010 : -78</a:t>
            </a:r>
          </a:p>
          <a:p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+0010 1111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+47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17F0E07-278B-40B5-B28E-6F6F8D04BF30}"/>
              </a:ext>
            </a:extLst>
          </p:cNvPr>
          <p:cNvSpPr txBox="1"/>
          <p:nvPr/>
        </p:nvSpPr>
        <p:spPr>
          <a:xfrm>
            <a:off x="2371623" y="4489981"/>
            <a:ext cx="4241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1110 0001 : -31</a:t>
            </a:r>
          </a:p>
        </p:txBody>
      </p:sp>
    </p:spTree>
    <p:extLst>
      <p:ext uri="{BB962C8B-B14F-4D97-AF65-F5344CB8AC3E}">
        <p14:creationId xmlns:p14="http://schemas.microsoft.com/office/powerpoint/2010/main" val="2221910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864BD-8FCD-46EE-968D-C7A94CBC0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Two’s Complement Addition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55817-0600-45EB-B5E6-ACC1820A5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great thing is: you can add numbers of either sign </a:t>
            </a:r>
            <a:r>
              <a:rPr lang="en-US" b="1" dirty="0"/>
              <a:t>without having to do anything special!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14A60-5B78-40E6-800B-C158A0391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7A8471-3A0B-434E-BA0F-B121BC0C242B}"/>
              </a:ext>
            </a:extLst>
          </p:cNvPr>
          <p:cNvSpPr txBox="1"/>
          <p:nvPr/>
        </p:nvSpPr>
        <p:spPr>
          <a:xfrm>
            <a:off x="1476609" y="3282219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1101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293CBF-0CD5-4F44-B17C-7BF7676E93B4}"/>
              </a:ext>
            </a:extLst>
          </p:cNvPr>
          <p:cNvSpPr txBox="1"/>
          <p:nvPr/>
        </p:nvSpPr>
        <p:spPr>
          <a:xfrm>
            <a:off x="3129563" y="2297334"/>
            <a:ext cx="8616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 3</a:t>
            </a:r>
          </a:p>
          <a:p>
            <a:r>
              <a:rPr lang="en-US" sz="3200" b="1" u="sng" dirty="0">
                <a:latin typeface="Consolas" charset="0"/>
                <a:ea typeface="Consolas" charset="0"/>
                <a:cs typeface="Consolas" charset="0"/>
              </a:rPr>
              <a:t>+-6</a:t>
            </a:r>
          </a:p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-3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C98342-1657-40FC-A944-325A8F2C03BA}"/>
              </a:ext>
            </a:extLst>
          </p:cNvPr>
          <p:cNvSpPr txBox="1"/>
          <p:nvPr/>
        </p:nvSpPr>
        <p:spPr>
          <a:xfrm>
            <a:off x="257409" y="2297334"/>
            <a:ext cx="10433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 3</a:t>
            </a:r>
          </a:p>
          <a:p>
            <a:r>
              <a:rPr lang="en-US" sz="3200" b="1" u="sng" dirty="0">
                <a:latin typeface="Consolas" charset="0"/>
                <a:ea typeface="Consolas" charset="0"/>
                <a:cs typeface="Consolas" charset="0"/>
              </a:rPr>
              <a:t>+10</a:t>
            </a:r>
          </a:p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13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9A7A9E-5102-47BA-9881-F419DD95375B}"/>
              </a:ext>
            </a:extLst>
          </p:cNvPr>
          <p:cNvSpPr txBox="1"/>
          <p:nvPr/>
        </p:nvSpPr>
        <p:spPr>
          <a:xfrm>
            <a:off x="1476609" y="1925655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32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6EA7F-20DD-4FF8-9C74-5565EA4D9F77}"/>
              </a:ext>
            </a:extLst>
          </p:cNvPr>
          <p:cNvSpPr txBox="1"/>
          <p:nvPr/>
        </p:nvSpPr>
        <p:spPr>
          <a:xfrm>
            <a:off x="1476609" y="2788101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Consolas" charset="0"/>
                <a:ea typeface="Consolas" charset="0"/>
                <a:cs typeface="Consolas" charset="0"/>
              </a:rPr>
              <a:t>+1010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12440D-61F6-4222-9EFB-CB84EEF308F1}"/>
              </a:ext>
            </a:extLst>
          </p:cNvPr>
          <p:cNvSpPr txBox="1"/>
          <p:nvPr/>
        </p:nvSpPr>
        <p:spPr>
          <a:xfrm>
            <a:off x="1476609" y="2291619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0011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BCE57-86B7-4458-B7D7-7C2F3EC35047}"/>
              </a:ext>
            </a:extLst>
          </p:cNvPr>
          <p:cNvSpPr txBox="1"/>
          <p:nvPr/>
        </p:nvSpPr>
        <p:spPr>
          <a:xfrm>
            <a:off x="4381001" y="2348728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0110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BDED5C-895C-4271-AB2E-446C16AB97F3}"/>
              </a:ext>
            </a:extLst>
          </p:cNvPr>
          <p:cNvSpPr txBox="1"/>
          <p:nvPr/>
        </p:nvSpPr>
        <p:spPr>
          <a:xfrm>
            <a:off x="4381001" y="3181692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1001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943B5E-F298-40D6-9CF4-ECE7AF1DD89B}"/>
              </a:ext>
            </a:extLst>
          </p:cNvPr>
          <p:cNvSpPr txBox="1"/>
          <p:nvPr/>
        </p:nvSpPr>
        <p:spPr>
          <a:xfrm>
            <a:off x="5667609" y="3282219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2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101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F83C22-1EAA-4DFA-A47C-3B96489C1F61}"/>
              </a:ext>
            </a:extLst>
          </p:cNvPr>
          <p:cNvSpPr txBox="1"/>
          <p:nvPr/>
        </p:nvSpPr>
        <p:spPr>
          <a:xfrm>
            <a:off x="5667609" y="1925655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32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F2B1E1-E5DD-4F51-BDEA-6F242F5C10FE}"/>
              </a:ext>
            </a:extLst>
          </p:cNvPr>
          <p:cNvSpPr txBox="1"/>
          <p:nvPr/>
        </p:nvSpPr>
        <p:spPr>
          <a:xfrm>
            <a:off x="5667609" y="2788101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Consolas" charset="0"/>
                <a:ea typeface="Consolas" charset="0"/>
                <a:cs typeface="Consolas" charset="0"/>
              </a:rPr>
              <a:t>+</a:t>
            </a:r>
            <a:r>
              <a:rPr lang="en-US" sz="3200" b="1" u="sng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 sz="3200" b="1" u="sng" dirty="0">
                <a:latin typeface="Consolas" charset="0"/>
                <a:ea typeface="Consolas" charset="0"/>
                <a:cs typeface="Consolas" charset="0"/>
              </a:rPr>
              <a:t>010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E0DEB8-9EE9-4A61-910C-35F960A35074}"/>
              </a:ext>
            </a:extLst>
          </p:cNvPr>
          <p:cNvSpPr txBox="1"/>
          <p:nvPr/>
        </p:nvSpPr>
        <p:spPr>
          <a:xfrm>
            <a:off x="5667609" y="2291619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0011</a:t>
            </a:r>
          </a:p>
        </p:txBody>
      </p:sp>
      <p:sp>
        <p:nvSpPr>
          <p:cNvPr id="17" name="Right Arrow 29">
            <a:extLst>
              <a:ext uri="{FF2B5EF4-FFF2-40B4-BE49-F238E27FC236}">
                <a16:creationId xmlns:a16="http://schemas.microsoft.com/office/drawing/2014/main" id="{11F7E43E-0848-48FC-98B7-9A2B97A2ACFA}"/>
              </a:ext>
            </a:extLst>
          </p:cNvPr>
          <p:cNvSpPr/>
          <p:nvPr/>
        </p:nvSpPr>
        <p:spPr>
          <a:xfrm>
            <a:off x="1119055" y="2940471"/>
            <a:ext cx="433754" cy="277671"/>
          </a:xfrm>
          <a:prstGeom prst="rightArrow">
            <a:avLst>
              <a:gd name="adj1" fmla="val 18336"/>
              <a:gd name="adj2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2689DA-4267-42B9-9734-BB42B0CBEE12}"/>
              </a:ext>
            </a:extLst>
          </p:cNvPr>
          <p:cNvSpPr txBox="1"/>
          <p:nvPr/>
        </p:nvSpPr>
        <p:spPr>
          <a:xfrm>
            <a:off x="5893523" y="4200800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0010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18C6A6-7175-480B-8933-3DCE6FBF597F}"/>
              </a:ext>
            </a:extLst>
          </p:cNvPr>
          <p:cNvSpPr txBox="1"/>
          <p:nvPr/>
        </p:nvSpPr>
        <p:spPr>
          <a:xfrm>
            <a:off x="7205765" y="3474079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0011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3FC5CA5-FD32-405B-B26C-FF955C651268}"/>
              </a:ext>
            </a:extLst>
          </p:cNvPr>
          <p:cNvGrpSpPr/>
          <p:nvPr/>
        </p:nvGrpSpPr>
        <p:grpSpPr>
          <a:xfrm>
            <a:off x="456369" y="2038692"/>
            <a:ext cx="1325371" cy="684149"/>
            <a:chOff x="503760" y="1485900"/>
            <a:chExt cx="1325371" cy="684149"/>
          </a:xfrm>
        </p:grpSpPr>
        <p:sp>
          <p:nvSpPr>
            <p:cNvPr id="21" name="Right Arrow 28">
              <a:extLst>
                <a:ext uri="{FF2B5EF4-FFF2-40B4-BE49-F238E27FC236}">
                  <a16:creationId xmlns:a16="http://schemas.microsoft.com/office/drawing/2014/main" id="{CC9D4612-3B33-4CA1-9A1F-1523E8A9D36B}"/>
                </a:ext>
              </a:extLst>
            </p:cNvPr>
            <p:cNvSpPr/>
            <p:nvPr/>
          </p:nvSpPr>
          <p:spPr>
            <a:xfrm>
              <a:off x="1166446" y="1892378"/>
              <a:ext cx="433754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BDF6DA8-0474-4541-8ED2-BDF389A3DEC5}"/>
                </a:ext>
              </a:extLst>
            </p:cNvPr>
            <p:cNvSpPr txBox="1"/>
            <p:nvPr/>
          </p:nvSpPr>
          <p:spPr>
            <a:xfrm>
              <a:off x="503760" y="1485900"/>
              <a:ext cx="13253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to binary?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E111971-D762-499A-BBBE-45EB39528272}"/>
              </a:ext>
            </a:extLst>
          </p:cNvPr>
          <p:cNvGrpSpPr/>
          <p:nvPr/>
        </p:nvGrpSpPr>
        <p:grpSpPr>
          <a:xfrm>
            <a:off x="2848209" y="1760549"/>
            <a:ext cx="2118946" cy="1304494"/>
            <a:chOff x="2895600" y="1207757"/>
            <a:chExt cx="2118946" cy="1304494"/>
          </a:xfrm>
        </p:grpSpPr>
        <p:sp>
          <p:nvSpPr>
            <p:cNvPr id="24" name="Right Arrow 32">
              <a:extLst>
                <a:ext uri="{FF2B5EF4-FFF2-40B4-BE49-F238E27FC236}">
                  <a16:creationId xmlns:a16="http://schemas.microsoft.com/office/drawing/2014/main" id="{322E9540-2703-4480-A5C3-215BB51F2BDF}"/>
                </a:ext>
              </a:extLst>
            </p:cNvPr>
            <p:cNvSpPr/>
            <p:nvPr/>
          </p:nvSpPr>
          <p:spPr>
            <a:xfrm rot="19633716">
              <a:off x="3938538" y="2234580"/>
              <a:ext cx="609769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B6C862D-4FD4-4477-93DC-90A50EDD7E13}"/>
                </a:ext>
              </a:extLst>
            </p:cNvPr>
            <p:cNvSpPr txBox="1"/>
            <p:nvPr/>
          </p:nvSpPr>
          <p:spPr>
            <a:xfrm>
              <a:off x="2895600" y="1207757"/>
              <a:ext cx="21189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bit </a:t>
              </a:r>
              <a:r>
                <a:rPr lang="en-US" sz="2000" i="1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pattern for</a:t>
              </a:r>
              <a:br>
                <a:rPr lang="en-US" sz="2000" i="1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</a:br>
              <a:r>
                <a:rPr lang="en-US" sz="2000" i="1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-6</a:t>
              </a:r>
              <a:r>
                <a:rPr lang="mr-IN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…</a:t>
              </a:r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 positive 6?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153663D-B998-4DC6-BDDE-2F766A6CD070}"/>
              </a:ext>
            </a:extLst>
          </p:cNvPr>
          <p:cNvGrpSpPr/>
          <p:nvPr/>
        </p:nvGrpSpPr>
        <p:grpSpPr>
          <a:xfrm>
            <a:off x="4255974" y="2799536"/>
            <a:ext cx="813006" cy="503384"/>
            <a:chOff x="4303365" y="2246744"/>
            <a:chExt cx="813006" cy="503384"/>
          </a:xfrm>
        </p:grpSpPr>
        <p:sp>
          <p:nvSpPr>
            <p:cNvPr id="27" name="Right Arrow 33">
              <a:extLst>
                <a:ext uri="{FF2B5EF4-FFF2-40B4-BE49-F238E27FC236}">
                  <a16:creationId xmlns:a16="http://schemas.microsoft.com/office/drawing/2014/main" id="{94ACC34A-8111-4056-A798-2828F95E23C1}"/>
                </a:ext>
              </a:extLst>
            </p:cNvPr>
            <p:cNvSpPr/>
            <p:nvPr/>
          </p:nvSpPr>
          <p:spPr>
            <a:xfrm rot="5400000">
              <a:off x="4746222" y="2339222"/>
              <a:ext cx="462627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7830FB-9E08-4D4F-859C-5D2D1F79445F}"/>
                </a:ext>
              </a:extLst>
            </p:cNvPr>
            <p:cNvSpPr txBox="1"/>
            <p:nvPr/>
          </p:nvSpPr>
          <p:spPr>
            <a:xfrm>
              <a:off x="4303365" y="2350018"/>
              <a:ext cx="6766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flip!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92A05DB-6479-4EA3-9351-8FB88A2C4BB8}"/>
              </a:ext>
            </a:extLst>
          </p:cNvPr>
          <p:cNvGrpSpPr/>
          <p:nvPr/>
        </p:nvGrpSpPr>
        <p:grpSpPr>
          <a:xfrm>
            <a:off x="5095943" y="2914091"/>
            <a:ext cx="676676" cy="478185"/>
            <a:chOff x="5143334" y="2361299"/>
            <a:chExt cx="676676" cy="478185"/>
          </a:xfrm>
        </p:grpSpPr>
        <p:sp>
          <p:nvSpPr>
            <p:cNvPr id="30" name="Right Arrow 34">
              <a:extLst>
                <a:ext uri="{FF2B5EF4-FFF2-40B4-BE49-F238E27FC236}">
                  <a16:creationId xmlns:a16="http://schemas.microsoft.com/office/drawing/2014/main" id="{7C63257F-5794-42FA-B437-8B02501BD9A5}"/>
                </a:ext>
              </a:extLst>
            </p:cNvPr>
            <p:cNvSpPr/>
            <p:nvPr/>
          </p:nvSpPr>
          <p:spPr>
            <a:xfrm rot="19437222">
              <a:off x="5347300" y="2561813"/>
              <a:ext cx="462627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89BB770-B2B6-4616-8EA1-E7632C01E8B8}"/>
                </a:ext>
              </a:extLst>
            </p:cNvPr>
            <p:cNvSpPr txBox="1"/>
            <p:nvPr/>
          </p:nvSpPr>
          <p:spPr>
            <a:xfrm>
              <a:off x="5143334" y="2361299"/>
              <a:ext cx="6766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+1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3F15C6C-47D8-47FC-AA9B-633F2F24BAA9}"/>
              </a:ext>
            </a:extLst>
          </p:cNvPr>
          <p:cNvGrpSpPr/>
          <p:nvPr/>
        </p:nvGrpSpPr>
        <p:grpSpPr>
          <a:xfrm>
            <a:off x="3938004" y="3687707"/>
            <a:ext cx="2654860" cy="707886"/>
            <a:chOff x="2461511" y="2133401"/>
            <a:chExt cx="2654860" cy="707886"/>
          </a:xfrm>
        </p:grpSpPr>
        <p:sp>
          <p:nvSpPr>
            <p:cNvPr id="33" name="Right Arrow 50">
              <a:extLst>
                <a:ext uri="{FF2B5EF4-FFF2-40B4-BE49-F238E27FC236}">
                  <a16:creationId xmlns:a16="http://schemas.microsoft.com/office/drawing/2014/main" id="{EB6819B6-387C-4E73-AFD7-A22F68FBA7E6}"/>
                </a:ext>
              </a:extLst>
            </p:cNvPr>
            <p:cNvSpPr/>
            <p:nvPr/>
          </p:nvSpPr>
          <p:spPr>
            <a:xfrm rot="5400000">
              <a:off x="4746222" y="2339222"/>
              <a:ext cx="462627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FE9FE7B-99D4-443C-B43B-9B9156184742}"/>
                </a:ext>
              </a:extLst>
            </p:cNvPr>
            <p:cNvSpPr txBox="1"/>
            <p:nvPr/>
          </p:nvSpPr>
          <p:spPr>
            <a:xfrm>
              <a:off x="2461511" y="2133401"/>
              <a:ext cx="231921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this is negative, so </a:t>
              </a:r>
              <a:r>
                <a:rPr lang="en-US" sz="2000" i="1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what is it? </a:t>
              </a:r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flip!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767823C-FB51-48AB-8F92-15FBB5E23E0B}"/>
              </a:ext>
            </a:extLst>
          </p:cNvPr>
          <p:cNvGrpSpPr/>
          <p:nvPr/>
        </p:nvGrpSpPr>
        <p:grpSpPr>
          <a:xfrm>
            <a:off x="7364885" y="3111979"/>
            <a:ext cx="1779115" cy="480181"/>
            <a:chOff x="5193546" y="2477384"/>
            <a:chExt cx="1779115" cy="480181"/>
          </a:xfrm>
        </p:grpSpPr>
        <p:sp>
          <p:nvSpPr>
            <p:cNvPr id="36" name="Right Arrow 53">
              <a:extLst>
                <a:ext uri="{FF2B5EF4-FFF2-40B4-BE49-F238E27FC236}">
                  <a16:creationId xmlns:a16="http://schemas.microsoft.com/office/drawing/2014/main" id="{E9348516-4704-40E0-B8F5-01DF54D22A6E}"/>
                </a:ext>
              </a:extLst>
            </p:cNvPr>
            <p:cNvSpPr/>
            <p:nvPr/>
          </p:nvSpPr>
          <p:spPr>
            <a:xfrm rot="16200000">
              <a:off x="5101068" y="2569862"/>
              <a:ext cx="462627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CD5EB27-034A-4DE7-9FBE-172C7161A84A}"/>
                </a:ext>
              </a:extLst>
            </p:cNvPr>
            <p:cNvSpPr txBox="1"/>
            <p:nvPr/>
          </p:nvSpPr>
          <p:spPr>
            <a:xfrm>
              <a:off x="5404201" y="2557455"/>
              <a:ext cx="15684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to decimal?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37E80A-656A-4699-96CE-F8CC7CAA0082}"/>
              </a:ext>
            </a:extLst>
          </p:cNvPr>
          <p:cNvGrpSpPr/>
          <p:nvPr/>
        </p:nvGrpSpPr>
        <p:grpSpPr>
          <a:xfrm>
            <a:off x="6798817" y="3931101"/>
            <a:ext cx="676676" cy="481292"/>
            <a:chOff x="5142433" y="2358192"/>
            <a:chExt cx="676676" cy="481292"/>
          </a:xfrm>
        </p:grpSpPr>
        <p:sp>
          <p:nvSpPr>
            <p:cNvPr id="39" name="Right Arrow 56">
              <a:extLst>
                <a:ext uri="{FF2B5EF4-FFF2-40B4-BE49-F238E27FC236}">
                  <a16:creationId xmlns:a16="http://schemas.microsoft.com/office/drawing/2014/main" id="{11A9C121-2FEF-45D6-A7C9-24C8FAE38ADB}"/>
                </a:ext>
              </a:extLst>
            </p:cNvPr>
            <p:cNvSpPr/>
            <p:nvPr/>
          </p:nvSpPr>
          <p:spPr>
            <a:xfrm rot="19437222">
              <a:off x="5347300" y="2561813"/>
              <a:ext cx="462627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69978F1-9F1E-48F2-948F-2D36D51BF395}"/>
                </a:ext>
              </a:extLst>
            </p:cNvPr>
            <p:cNvSpPr txBox="1"/>
            <p:nvPr/>
          </p:nvSpPr>
          <p:spPr>
            <a:xfrm>
              <a:off x="5142433" y="2358192"/>
              <a:ext cx="6766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+1</a:t>
              </a:r>
              <a:endParaRPr lang="en-US" sz="2000" i="1" dirty="0">
                <a:solidFill>
                  <a:schemeClr val="bg1">
                    <a:lumMod val="50000"/>
                  </a:schemeClr>
                </a:solidFill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849A4090-9316-4607-AB69-FDE157A02E9F}"/>
              </a:ext>
            </a:extLst>
          </p:cNvPr>
          <p:cNvSpPr txBox="1"/>
          <p:nvPr/>
        </p:nvSpPr>
        <p:spPr>
          <a:xfrm>
            <a:off x="7332822" y="2570541"/>
            <a:ext cx="444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3</a:t>
            </a:r>
            <a:endParaRPr lang="en-US" sz="3200" b="1" dirty="0">
              <a:solidFill>
                <a:schemeClr val="bg1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B2BDD52-D095-47FF-95C5-2DC299C850FD}"/>
              </a:ext>
            </a:extLst>
          </p:cNvPr>
          <p:cNvSpPr txBox="1"/>
          <p:nvPr/>
        </p:nvSpPr>
        <p:spPr>
          <a:xfrm>
            <a:off x="221938" y="4281296"/>
            <a:ext cx="547419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the actual patterns of bits are the same.</a:t>
            </a:r>
            <a:br>
              <a:rPr lang="en-US" sz="2000" dirty="0"/>
            </a:br>
            <a:r>
              <a:rPr lang="en-US" sz="2000" dirty="0"/>
              <a:t>so how does the computer "know" whether it's</a:t>
            </a:r>
          </a:p>
          <a:p>
            <a:pPr algn="ctr"/>
            <a:r>
              <a:rPr lang="en-US" sz="2000" dirty="0"/>
              <a:t>doing signed or unsigned addition?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2CD3AD-11B9-444C-9124-672877693084}"/>
              </a:ext>
            </a:extLst>
          </p:cNvPr>
          <p:cNvSpPr txBox="1"/>
          <p:nvPr/>
        </p:nvSpPr>
        <p:spPr>
          <a:xfrm>
            <a:off x="7085174" y="2564863"/>
            <a:ext cx="444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723012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 animBg="1"/>
      <p:bldP spid="18" grpId="0"/>
      <p:bldP spid="19" grpId="0"/>
      <p:bldP spid="41" grpId="0"/>
      <p:bldP spid="42" grpId="0"/>
      <p:bldP spid="4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9000"/>
              </a:schemeClr>
            </a:gs>
            <a:gs pos="23000">
              <a:schemeClr val="accent1">
                <a:lumMod val="29000"/>
              </a:schemeClr>
            </a:gs>
            <a:gs pos="69000">
              <a:schemeClr val="accent1">
                <a:lumMod val="15000"/>
              </a:schemeClr>
            </a:gs>
            <a:gs pos="97000">
              <a:schemeClr val="accent1">
                <a:lumMod val="1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B781A46-65DE-42F8-8787-D708825136F3}"/>
              </a:ext>
            </a:extLst>
          </p:cNvPr>
          <p:cNvSpPr txBox="1"/>
          <p:nvPr/>
        </p:nvSpPr>
        <p:spPr>
          <a:xfrm>
            <a:off x="1572557" y="2134225"/>
            <a:ext cx="599888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3566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1" u="none" strike="noStrike" kern="1200" cap="none" spc="0" normalizeH="0" baseline="0" noProof="0" dirty="0">
                <a:ln>
                  <a:noFill/>
                </a:ln>
                <a:solidFill>
                  <a:srgbClr val="F8C4EA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IT DOESN'T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5E40AD-CE0F-4571-9F51-9A97ECA4C5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93" y="5715000"/>
            <a:ext cx="8545613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90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93 -1.96722 L -0.00885 0.1794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5" y="107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573791-8ABA-48FC-B977-7537FD08F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Binary Addition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EF0B10-936F-4829-B656-D25A49A5F9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Computers and 2 + 2 (well, 10 + 10, eh?)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9E816-7699-46CD-A611-F1431698F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54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D668D-D133-4F77-927A-75645D18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What.. Even.. Is.. Subtraction?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3C9AB-EACB-4081-9F41-097562BE7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572" y="895350"/>
            <a:ext cx="5705850" cy="4252119"/>
          </a:xfrm>
        </p:spPr>
        <p:txBody>
          <a:bodyPr/>
          <a:lstStyle/>
          <a:p>
            <a:r>
              <a:rPr lang="en-US" dirty="0"/>
              <a:t>We </a:t>
            </a:r>
            <a:r>
              <a:rPr lang="en-US" i="1" dirty="0"/>
              <a:t>could </a:t>
            </a:r>
            <a:r>
              <a:rPr lang="en-US" dirty="0"/>
              <a:t>come up with a separate subtraction circuit, but</a:t>
            </a:r>
            <a:r>
              <a:rPr lang="mr-IN" dirty="0"/>
              <a:t>…</a:t>
            </a:r>
            <a:endParaRPr lang="en-US" dirty="0"/>
          </a:p>
          <a:p>
            <a:r>
              <a:rPr lang="en-US" dirty="0"/>
              <a:t>Algebra tells us that </a:t>
            </a:r>
            <a:r>
              <a:rPr lang="en-US" b="1" dirty="0"/>
              <a:t>x </a:t>
            </a:r>
            <a:r>
              <a:rPr lang="mr-IN" b="1" dirty="0"/>
              <a:t>-</a:t>
            </a:r>
            <a:r>
              <a:rPr lang="en-US" b="1" dirty="0"/>
              <a:t> y</a:t>
            </a:r>
            <a:r>
              <a:rPr lang="en-US" dirty="0"/>
              <a:t> =  </a:t>
            </a:r>
            <a:r>
              <a:rPr lang="en-US" b="1" dirty="0"/>
              <a:t>x + (-y)</a:t>
            </a:r>
          </a:p>
          <a:p>
            <a:r>
              <a:rPr lang="en-US" dirty="0"/>
              <a:t>Negation means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flip the bits</a:t>
            </a:r>
            <a:r>
              <a:rPr lang="en-US" dirty="0"/>
              <a:t> and </a:t>
            </a:r>
            <a:r>
              <a:rPr lang="en-US" b="1" dirty="0"/>
              <a:t>add 1</a:t>
            </a:r>
          </a:p>
          <a:p>
            <a:r>
              <a:rPr lang="en-US" dirty="0"/>
              <a:t>Flipping the bits uses NOT gates!</a:t>
            </a:r>
          </a:p>
          <a:p>
            <a:r>
              <a:rPr lang="en-US" dirty="0"/>
              <a:t>How do we add 1 without any extra circuitry?</a:t>
            </a:r>
          </a:p>
          <a:p>
            <a:pPr lvl="1"/>
            <a:r>
              <a:rPr lang="en-US" dirty="0"/>
              <a:t>We use a </a:t>
            </a:r>
            <a:r>
              <a:rPr lang="en-US" i="1" dirty="0"/>
              <a:t>full adder for the LSB, </a:t>
            </a:r>
            <a:r>
              <a:rPr lang="en-US" dirty="0"/>
              <a:t>and when</a:t>
            </a:r>
            <a:br>
              <a:rPr lang="en-US" dirty="0"/>
            </a:br>
            <a:r>
              <a:rPr lang="en-US" dirty="0"/>
              <a:t>we're subtracting, set the "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carry in</a:t>
            </a:r>
            <a:r>
              <a:rPr lang="en-US" dirty="0"/>
              <a:t>" to </a:t>
            </a:r>
            <a:r>
              <a:rPr lang="en-US" b="1" dirty="0">
                <a:solidFill>
                  <a:srgbClr val="FF0000"/>
                </a:solidFill>
              </a:rPr>
              <a:t>1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DB8FC-D4EF-49CD-8875-A30605176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20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72A1550-3AA7-49C9-928D-D75BB2B7A3AF}"/>
              </a:ext>
            </a:extLst>
          </p:cNvPr>
          <p:cNvGrpSpPr/>
          <p:nvPr/>
        </p:nvGrpSpPr>
        <p:grpSpPr>
          <a:xfrm>
            <a:off x="5786324" y="3518553"/>
            <a:ext cx="3357676" cy="1340847"/>
            <a:chOff x="5497752" y="3414426"/>
            <a:chExt cx="3357676" cy="134084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F0C82F3-47C6-49C8-B71B-232F65C8642D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373FEBB-86AB-4C38-9C00-13EF1999A791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5FAFF10-AAEE-407C-AD84-E137D3C59D82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F3200C9-A976-47EB-9AAB-8E40D2AACA92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7DA4D4-5C93-4E55-8F7C-73A3A0A7C527}"/>
                </a:ext>
              </a:extLst>
            </p:cNvPr>
            <p:cNvCxnSpPr/>
            <p:nvPr/>
          </p:nvCxnSpPr>
          <p:spPr>
            <a:xfrm flipV="1">
              <a:off x="7072492" y="3414426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8142C19-1ED4-40E4-A386-EDB9C25DD1A8}"/>
                </a:ext>
              </a:extLst>
            </p:cNvPr>
            <p:cNvSpPr txBox="1"/>
            <p:nvPr/>
          </p:nvSpPr>
          <p:spPr>
            <a:xfrm>
              <a:off x="5497752" y="4293608"/>
              <a:ext cx="773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</a:rPr>
                <a:t>~</a:t>
              </a:r>
              <a:r>
                <a:rPr lang="en-US" sz="2400" b="1" dirty="0"/>
                <a:t>B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382FB7-3E23-46DE-B5F8-E295372ABCBF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999DAFB-83BF-4409-9407-48B939C63A49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61F4A30-E383-488F-99AE-7610080D3EE1}"/>
              </a:ext>
            </a:extLst>
          </p:cNvPr>
          <p:cNvGrpSpPr/>
          <p:nvPr/>
        </p:nvGrpSpPr>
        <p:grpSpPr>
          <a:xfrm>
            <a:off x="5786324" y="2187076"/>
            <a:ext cx="3357676" cy="1340847"/>
            <a:chOff x="5497752" y="3414426"/>
            <a:chExt cx="3357676" cy="134084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129E895-D98D-4974-BDB1-4E87253E81EE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D372231-0ED1-497A-99DC-84F3D3FF543D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69CA6D5-5303-49A1-A3C8-80EA1AD9D13C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385A47C-0400-436E-8AE1-26D2BA591A92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B32C6DA-3553-47E7-A35A-D88621171849}"/>
                </a:ext>
              </a:extLst>
            </p:cNvPr>
            <p:cNvCxnSpPr/>
            <p:nvPr/>
          </p:nvCxnSpPr>
          <p:spPr>
            <a:xfrm flipV="1">
              <a:off x="7072492" y="3414426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04F9EBB-F9F1-44A6-AD1D-53EC821571CF}"/>
                </a:ext>
              </a:extLst>
            </p:cNvPr>
            <p:cNvSpPr txBox="1"/>
            <p:nvPr/>
          </p:nvSpPr>
          <p:spPr>
            <a:xfrm>
              <a:off x="5497752" y="4293608"/>
              <a:ext cx="773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</a:rPr>
                <a:t>~</a:t>
              </a:r>
              <a:r>
                <a:rPr lang="en-US" sz="2400" b="1" dirty="0"/>
                <a:t>B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36A2A12-0D35-492E-B82C-0A551B642362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979826-CA9B-45BD-9C0B-A5A564780332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1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043F5FE-E609-43E7-B377-3BF1F5F9E5D6}"/>
              </a:ext>
            </a:extLst>
          </p:cNvPr>
          <p:cNvGrpSpPr/>
          <p:nvPr/>
        </p:nvGrpSpPr>
        <p:grpSpPr>
          <a:xfrm>
            <a:off x="5786324" y="1253486"/>
            <a:ext cx="3357676" cy="942960"/>
            <a:chOff x="5497752" y="3812313"/>
            <a:chExt cx="3357676" cy="94296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5CB8570-133C-4E04-A4A1-48F70F9D49E0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CA256A69-9837-4B30-BB3F-5FED56370B11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710EB9F-DC78-43B2-9745-823490ADB492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E0D28B17-BEEA-460F-B2DF-99F0BF30092E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D1FBC28-089C-43B2-82C2-8E8664B0DE41}"/>
                </a:ext>
              </a:extLst>
            </p:cNvPr>
            <p:cNvSpPr txBox="1"/>
            <p:nvPr/>
          </p:nvSpPr>
          <p:spPr>
            <a:xfrm>
              <a:off x="5497752" y="4293608"/>
              <a:ext cx="773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</a:rPr>
                <a:t>~</a:t>
              </a:r>
              <a:r>
                <a:rPr lang="en-US" sz="2400" b="1" dirty="0"/>
                <a:t>B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67A1E45-C4FB-41F0-8123-C939925C799F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DB6ACBB-39DF-40DD-9E10-447EDE57FFFD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2</a:t>
              </a: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E2356D68-281C-4AE9-B221-2EDFDF0DB914}"/>
              </a:ext>
            </a:extLst>
          </p:cNvPr>
          <p:cNvSpPr txBox="1"/>
          <p:nvPr/>
        </p:nvSpPr>
        <p:spPr>
          <a:xfrm>
            <a:off x="7426141" y="3475343"/>
            <a:ext cx="60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  <a:r>
              <a:rPr lang="en-US" sz="2400" b="1" baseline="-25000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9E1A778-8B4E-4C4F-94AD-C0926C33247B}"/>
              </a:ext>
            </a:extLst>
          </p:cNvPr>
          <p:cNvSpPr txBox="1"/>
          <p:nvPr/>
        </p:nvSpPr>
        <p:spPr>
          <a:xfrm>
            <a:off x="7409708" y="2128161"/>
            <a:ext cx="60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  <a:r>
              <a:rPr lang="en-US" sz="2400" b="1" baseline="-25000" dirty="0"/>
              <a:t>2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9B7D863-E832-4351-B043-873827483EEF}"/>
              </a:ext>
            </a:extLst>
          </p:cNvPr>
          <p:cNvCxnSpPr/>
          <p:nvPr/>
        </p:nvCxnSpPr>
        <p:spPr>
          <a:xfrm flipV="1">
            <a:off x="7381201" y="4833696"/>
            <a:ext cx="0" cy="41845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FA972A0-33D5-491C-BE98-EAA76562C287}"/>
              </a:ext>
            </a:extLst>
          </p:cNvPr>
          <p:cNvSpPr txBox="1"/>
          <p:nvPr/>
        </p:nvSpPr>
        <p:spPr>
          <a:xfrm>
            <a:off x="7452507" y="4835294"/>
            <a:ext cx="506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</a:t>
            </a:r>
            <a:r>
              <a:rPr lang="en-US" sz="2400" b="1" baseline="-25000" dirty="0">
                <a:solidFill>
                  <a:schemeClr val="accent1">
                    <a:lumMod val="75000"/>
                  </a:schemeClr>
                </a:solidFill>
              </a:rPr>
              <a:t>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60A16B8-F196-4F02-9841-A25308560F92}"/>
              </a:ext>
            </a:extLst>
          </p:cNvPr>
          <p:cNvSpPr txBox="1"/>
          <p:nvPr/>
        </p:nvSpPr>
        <p:spPr>
          <a:xfrm>
            <a:off x="7127986" y="5218261"/>
            <a:ext cx="506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1</a:t>
            </a:r>
            <a:endParaRPr lang="en-US" sz="2400" b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052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8" grpId="0"/>
      <p:bldP spid="3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A62BA32-B6FE-425A-9A7E-F74922716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Overflow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BDFC0-F13D-4904-B050-5E7965738D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Revisiting What Happens When We Run Out of Dang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741D2-18E3-448B-B40F-DBFC45047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27010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7BE30-83E9-43D0-B056-31ABD4F60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bits?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690CF-ABC4-499D-8936-5074008B9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907" y="869576"/>
            <a:ext cx="6180044" cy="4731654"/>
          </a:xfrm>
        </p:spPr>
        <p:txBody>
          <a:bodyPr>
            <a:normAutofit/>
          </a:bodyPr>
          <a:lstStyle/>
          <a:p>
            <a:r>
              <a:rPr lang="en-US" dirty="0"/>
              <a:t>If you add two 2-digit decimal numbers, what's the </a:t>
            </a:r>
            <a:r>
              <a:rPr lang="en-US" b="1" dirty="0"/>
              <a:t>largest number </a:t>
            </a:r>
            <a:r>
              <a:rPr lang="en-US" dirty="0"/>
              <a:t>you can get?</a:t>
            </a:r>
          </a:p>
          <a:p>
            <a:r>
              <a:rPr lang="en-US" dirty="0"/>
              <a:t>What about two 4-digit decimal numbers?</a:t>
            </a:r>
          </a:p>
          <a:p>
            <a:r>
              <a:rPr lang="en-US" dirty="0"/>
              <a:t>What about two 4-</a:t>
            </a:r>
            <a:r>
              <a:rPr lang="en-US" i="1" dirty="0"/>
              <a:t>bit</a:t>
            </a:r>
            <a:r>
              <a:rPr lang="en-US" dirty="0"/>
              <a:t> numbers? </a:t>
            </a:r>
          </a:p>
          <a:p>
            <a:r>
              <a:rPr lang="en-US" dirty="0"/>
              <a:t>What's the pattern of the </a:t>
            </a:r>
            <a:r>
              <a:rPr lang="en-US" b="1" dirty="0"/>
              <a:t>number of digits?</a:t>
            </a:r>
          </a:p>
          <a:p>
            <a:pPr lvl="1"/>
            <a:r>
              <a:rPr lang="en-US" dirty="0"/>
              <a:t>If you </a:t>
            </a:r>
            <a:r>
              <a:rPr lang="en-US" b="1" dirty="0"/>
              <a:t>add</a:t>
            </a:r>
            <a:r>
              <a:rPr lang="en-US" dirty="0"/>
              <a:t> two </a:t>
            </a:r>
            <a:r>
              <a:rPr lang="en-US" i="1" dirty="0"/>
              <a:t>n</a:t>
            </a:r>
            <a:r>
              <a:rPr lang="en-US" dirty="0"/>
              <a:t>-digit numbers</a:t>
            </a:r>
            <a:r>
              <a:rPr lang="en-US" i="1" dirty="0"/>
              <a:t> in any base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The result will have </a:t>
            </a:r>
            <a:r>
              <a:rPr lang="en-US" b="1" dirty="0"/>
              <a:t>at most </a:t>
            </a:r>
            <a:r>
              <a:rPr lang="en-US" b="1" i="1" dirty="0"/>
              <a:t>n</a:t>
            </a:r>
            <a:r>
              <a:rPr lang="en-US" b="1" dirty="0"/>
              <a:t> + 1 digits</a:t>
            </a:r>
            <a:endParaRPr lang="en-US" dirty="0"/>
          </a:p>
          <a:p>
            <a:r>
              <a:rPr lang="en-US" dirty="0"/>
              <a:t>That means if we add two </a:t>
            </a:r>
            <a:r>
              <a:rPr lang="en-US" b="1" dirty="0"/>
              <a:t>32-bit </a:t>
            </a:r>
            <a:r>
              <a:rPr lang="en-US" dirty="0"/>
              <a:t>numbers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mr-IN" dirty="0"/>
              <a:t>…</a:t>
            </a:r>
            <a:r>
              <a:rPr lang="en-US" dirty="0"/>
              <a:t>we might get a </a:t>
            </a:r>
            <a:r>
              <a:rPr lang="en-US" b="1" dirty="0"/>
              <a:t>33-bit </a:t>
            </a:r>
            <a:r>
              <a:rPr lang="en-US" dirty="0"/>
              <a:t>result!</a:t>
            </a:r>
          </a:p>
          <a:p>
            <a:pPr lvl="1"/>
            <a:r>
              <a:rPr lang="en-US" dirty="0"/>
              <a:t>(It’s the 32 S output bits, and the last carry-out bit)</a:t>
            </a:r>
          </a:p>
          <a:p>
            <a:pPr lvl="1"/>
            <a:r>
              <a:rPr lang="en-US" dirty="0"/>
              <a:t>if we have more bits than we can store in our number, that's </a:t>
            </a:r>
            <a:r>
              <a:rPr lang="en-US" b="1" dirty="0"/>
              <a:t>overflow.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B3067-047C-4813-B7EA-21EA16C53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22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C387CB-896F-415A-B20E-A609C8566746}"/>
              </a:ext>
            </a:extLst>
          </p:cNvPr>
          <p:cNvSpPr txBox="1"/>
          <p:nvPr/>
        </p:nvSpPr>
        <p:spPr>
          <a:xfrm>
            <a:off x="6433456" y="1055594"/>
            <a:ext cx="9470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99</a:t>
            </a:r>
          </a:p>
          <a:p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+99</a:t>
            </a:r>
          </a:p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198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15FB19-523E-4E4A-B892-B4DA59E6ACC4}"/>
              </a:ext>
            </a:extLst>
          </p:cNvPr>
          <p:cNvSpPr txBox="1"/>
          <p:nvPr/>
        </p:nvSpPr>
        <p:spPr>
          <a:xfrm>
            <a:off x="7380514" y="1055594"/>
            <a:ext cx="17634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9999</a:t>
            </a:r>
          </a:p>
          <a:p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+9999</a:t>
            </a:r>
          </a:p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19998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D667E-3011-4F53-8557-E4749F00DAAA}"/>
              </a:ext>
            </a:extLst>
          </p:cNvPr>
          <p:cNvSpPr txBox="1"/>
          <p:nvPr/>
        </p:nvSpPr>
        <p:spPr>
          <a:xfrm>
            <a:off x="6906984" y="2780287"/>
            <a:ext cx="17634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1111</a:t>
            </a:r>
          </a:p>
          <a:p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+1111</a:t>
            </a:r>
          </a:p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11110</a:t>
            </a:r>
          </a:p>
        </p:txBody>
      </p:sp>
    </p:spTree>
    <p:extLst>
      <p:ext uri="{BB962C8B-B14F-4D97-AF65-F5344CB8AC3E}">
        <p14:creationId xmlns:p14="http://schemas.microsoft.com/office/powerpoint/2010/main" val="296066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DD344-101A-485F-9E5E-DF9AD2240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Overflow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6CE31-8C03-474F-AD93-9995F178B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i="1" dirty="0"/>
              <a:t>unsigned</a:t>
            </a:r>
            <a:r>
              <a:rPr lang="en-US" dirty="0"/>
              <a:t> addition, it's easy</a:t>
            </a:r>
          </a:p>
          <a:p>
            <a:r>
              <a:rPr lang="en-US" dirty="0"/>
              <a:t>For an n-bit adder:</a:t>
            </a:r>
          </a:p>
          <a:p>
            <a:pPr lvl="1"/>
            <a:r>
              <a:rPr lang="en-US" dirty="0"/>
              <a:t>just look at the </a:t>
            </a:r>
            <a:r>
              <a:rPr lang="en-US" b="1" dirty="0"/>
              <a:t>C</a:t>
            </a:r>
            <a:r>
              <a:rPr lang="en-US" b="1" baseline="-25000" dirty="0"/>
              <a:t>o</a:t>
            </a:r>
            <a:r>
              <a:rPr lang="en-US" dirty="0"/>
              <a:t> of the </a:t>
            </a:r>
            <a:r>
              <a:rPr lang="en-US" b="1" dirty="0"/>
              <a:t>MSB</a:t>
            </a:r>
          </a:p>
          <a:p>
            <a:pPr lvl="1"/>
            <a:r>
              <a:rPr lang="en-US" dirty="0"/>
              <a:t>if it's 1, </a:t>
            </a:r>
            <a:r>
              <a:rPr lang="en-US" b="1" dirty="0"/>
              <a:t>it's an overflow.</a:t>
            </a:r>
          </a:p>
          <a:p>
            <a:r>
              <a:rPr lang="en-US" dirty="0"/>
              <a:t>What about subtraction?</a:t>
            </a:r>
          </a:p>
          <a:p>
            <a:pPr lvl="1"/>
            <a:r>
              <a:rPr lang="en-US" sz="1400" dirty="0" err="1"/>
              <a:t>shhh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BB5B89-5517-4585-84E4-3254A7FC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23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233E5E-F2A8-4D98-B9A9-FBE2356F6D14}"/>
              </a:ext>
            </a:extLst>
          </p:cNvPr>
          <p:cNvSpPr txBox="1">
            <a:spLocks/>
          </p:cNvSpPr>
          <p:nvPr/>
        </p:nvSpPr>
        <p:spPr>
          <a:xfrm>
            <a:off x="8515350" y="5562864"/>
            <a:ext cx="6858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356616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6616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552B95B-556F-44BD-91A5-D80C1B9E2BB3}" type="slidenum">
              <a:rPr lang="en-US" smtClean="0"/>
              <a:pPr/>
              <a:t>23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6BD5BD1-81C5-4361-A19F-8214D48F6C35}"/>
              </a:ext>
            </a:extLst>
          </p:cNvPr>
          <p:cNvGrpSpPr/>
          <p:nvPr/>
        </p:nvGrpSpPr>
        <p:grpSpPr>
          <a:xfrm>
            <a:off x="5772150" y="1646976"/>
            <a:ext cx="3191272" cy="3605914"/>
            <a:chOff x="5715000" y="1381072"/>
            <a:chExt cx="3191272" cy="360591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0F0C4DF-C824-409C-A50C-092012AF21C2}"/>
                </a:ext>
              </a:extLst>
            </p:cNvPr>
            <p:cNvSpPr/>
            <p:nvPr/>
          </p:nvSpPr>
          <p:spPr>
            <a:xfrm>
              <a:off x="6674992" y="4064594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708768EF-FFFD-416A-B8AB-65C50766EAC2}"/>
                </a:ext>
              </a:extLst>
            </p:cNvPr>
            <p:cNvCxnSpPr/>
            <p:nvPr/>
          </p:nvCxnSpPr>
          <p:spPr>
            <a:xfrm>
              <a:off x="6226648" y="427340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B71F1B0-FD93-4855-A6F8-D36707F20C81}"/>
                </a:ext>
              </a:extLst>
            </p:cNvPr>
            <p:cNvCxnSpPr/>
            <p:nvPr/>
          </p:nvCxnSpPr>
          <p:spPr>
            <a:xfrm>
              <a:off x="6226648" y="4751639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78BD6F6-CAB2-4D4F-918A-6F0AECBE073D}"/>
                </a:ext>
              </a:extLst>
            </p:cNvPr>
            <p:cNvCxnSpPr/>
            <p:nvPr/>
          </p:nvCxnSpPr>
          <p:spPr>
            <a:xfrm>
              <a:off x="7571681" y="4512938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CE6144A-1B58-4D48-BEC9-80F898EFD789}"/>
                </a:ext>
              </a:extLst>
            </p:cNvPr>
            <p:cNvCxnSpPr/>
            <p:nvPr/>
          </p:nvCxnSpPr>
          <p:spPr>
            <a:xfrm flipV="1">
              <a:off x="7123336" y="3646139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A29D815-9EDA-4B38-93F7-9B8243A03466}"/>
                </a:ext>
              </a:extLst>
            </p:cNvPr>
            <p:cNvSpPr txBox="1"/>
            <p:nvPr/>
          </p:nvSpPr>
          <p:spPr>
            <a:xfrm>
              <a:off x="5715000" y="4525321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033077-A191-4B30-9C11-5F34ACBDA789}"/>
                </a:ext>
              </a:extLst>
            </p:cNvPr>
            <p:cNvSpPr txBox="1"/>
            <p:nvPr/>
          </p:nvSpPr>
          <p:spPr>
            <a:xfrm>
              <a:off x="5715000" y="4044026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2A1C72A-FB16-47F7-B398-5F0864D43AA6}"/>
                </a:ext>
              </a:extLst>
            </p:cNvPr>
            <p:cNvSpPr txBox="1"/>
            <p:nvPr/>
          </p:nvSpPr>
          <p:spPr>
            <a:xfrm>
              <a:off x="8022185" y="4293711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27323CE-5CC8-4FD7-8F41-E93F0ABED73A}"/>
                </a:ext>
              </a:extLst>
            </p:cNvPr>
            <p:cNvSpPr/>
            <p:nvPr/>
          </p:nvSpPr>
          <p:spPr>
            <a:xfrm>
              <a:off x="6674992" y="2733117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E387E46-4DDB-4A2B-980B-209B58D21A75}"/>
                </a:ext>
              </a:extLst>
            </p:cNvPr>
            <p:cNvCxnSpPr/>
            <p:nvPr/>
          </p:nvCxnSpPr>
          <p:spPr>
            <a:xfrm>
              <a:off x="6226648" y="2941928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CB7546BC-0238-4712-B5DA-70703AF11BE7}"/>
                </a:ext>
              </a:extLst>
            </p:cNvPr>
            <p:cNvCxnSpPr/>
            <p:nvPr/>
          </p:nvCxnSpPr>
          <p:spPr>
            <a:xfrm>
              <a:off x="6226648" y="342016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9764344-A0A2-448B-AA3C-674837629916}"/>
                </a:ext>
              </a:extLst>
            </p:cNvPr>
            <p:cNvCxnSpPr/>
            <p:nvPr/>
          </p:nvCxnSpPr>
          <p:spPr>
            <a:xfrm>
              <a:off x="7571681" y="3181461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D9861D2-77B8-4F59-B905-97DBEEBE16CA}"/>
                </a:ext>
              </a:extLst>
            </p:cNvPr>
            <p:cNvCxnSpPr/>
            <p:nvPr/>
          </p:nvCxnSpPr>
          <p:spPr>
            <a:xfrm flipV="1">
              <a:off x="7123336" y="2314662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48D1DD8-ABD4-4A77-A030-BCD1BB38D65A}"/>
                </a:ext>
              </a:extLst>
            </p:cNvPr>
            <p:cNvSpPr txBox="1"/>
            <p:nvPr/>
          </p:nvSpPr>
          <p:spPr>
            <a:xfrm>
              <a:off x="5715000" y="3193844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D96C68D-8D53-45E7-AF0A-16DA0E8F2CC3}"/>
                </a:ext>
              </a:extLst>
            </p:cNvPr>
            <p:cNvSpPr txBox="1"/>
            <p:nvPr/>
          </p:nvSpPr>
          <p:spPr>
            <a:xfrm>
              <a:off x="5715000" y="2712549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2E7DF88-B81A-4370-874E-BA2D485C1BB4}"/>
                </a:ext>
              </a:extLst>
            </p:cNvPr>
            <p:cNvSpPr txBox="1"/>
            <p:nvPr/>
          </p:nvSpPr>
          <p:spPr>
            <a:xfrm>
              <a:off x="8022185" y="2962234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F2BD81B-E22B-4735-A4D7-08699CF0A17E}"/>
                </a:ext>
              </a:extLst>
            </p:cNvPr>
            <p:cNvSpPr/>
            <p:nvPr/>
          </p:nvSpPr>
          <p:spPr>
            <a:xfrm>
              <a:off x="6674992" y="1401640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CF33914-78F5-4A4B-AD5A-C8520B4C2F12}"/>
                </a:ext>
              </a:extLst>
            </p:cNvPr>
            <p:cNvCxnSpPr/>
            <p:nvPr/>
          </p:nvCxnSpPr>
          <p:spPr>
            <a:xfrm>
              <a:off x="6226648" y="1610451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584B77F-7AB4-4E7E-9B71-7CDBA1BA1765}"/>
                </a:ext>
              </a:extLst>
            </p:cNvPr>
            <p:cNvCxnSpPr/>
            <p:nvPr/>
          </p:nvCxnSpPr>
          <p:spPr>
            <a:xfrm>
              <a:off x="6226648" y="208868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A33C4F4-068D-4498-8306-8757B323028A}"/>
                </a:ext>
              </a:extLst>
            </p:cNvPr>
            <p:cNvCxnSpPr/>
            <p:nvPr/>
          </p:nvCxnSpPr>
          <p:spPr>
            <a:xfrm>
              <a:off x="7571681" y="1849984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629403C-A6E3-4C70-98BC-830E1657CC5E}"/>
                </a:ext>
              </a:extLst>
            </p:cNvPr>
            <p:cNvSpPr txBox="1"/>
            <p:nvPr/>
          </p:nvSpPr>
          <p:spPr>
            <a:xfrm>
              <a:off x="5715000" y="1862367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E08383C-85E8-4051-93B9-999E78EB0617}"/>
                </a:ext>
              </a:extLst>
            </p:cNvPr>
            <p:cNvSpPr txBox="1"/>
            <p:nvPr/>
          </p:nvSpPr>
          <p:spPr>
            <a:xfrm>
              <a:off x="5715000" y="1381072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1683392-4CC0-4320-ADBD-869A111E9CC5}"/>
                </a:ext>
              </a:extLst>
            </p:cNvPr>
            <p:cNvSpPr txBox="1"/>
            <p:nvPr/>
          </p:nvSpPr>
          <p:spPr>
            <a:xfrm>
              <a:off x="8022185" y="1630757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2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81983E8-66FD-4012-BC6B-A41A6AE7082F}"/>
              </a:ext>
            </a:extLst>
          </p:cNvPr>
          <p:cNvGrpSpPr/>
          <p:nvPr/>
        </p:nvGrpSpPr>
        <p:grpSpPr>
          <a:xfrm>
            <a:off x="6773872" y="810471"/>
            <a:ext cx="813228" cy="857073"/>
            <a:chOff x="6716722" y="544567"/>
            <a:chExt cx="813228" cy="857073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1CB4BC4-A4CB-45CD-AA22-B5489CC414E9}"/>
                </a:ext>
              </a:extLst>
            </p:cNvPr>
            <p:cNvCxnSpPr/>
            <p:nvPr/>
          </p:nvCxnSpPr>
          <p:spPr>
            <a:xfrm flipV="1">
              <a:off x="7123336" y="983185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06D68D-1A15-4AA1-BFD7-AAD57662C792}"/>
                </a:ext>
              </a:extLst>
            </p:cNvPr>
            <p:cNvSpPr txBox="1"/>
            <p:nvPr/>
          </p:nvSpPr>
          <p:spPr>
            <a:xfrm>
              <a:off x="6716722" y="544567"/>
              <a:ext cx="8132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OVF</a:t>
              </a:r>
              <a:endParaRPr lang="en-US" sz="2400" b="1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5247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856F1-7D11-46E4-8AFD-B2A0B269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Hmm, negative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786E7-8512-48A9-8E87-5CA7EDE7A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13" y="895350"/>
            <a:ext cx="8432137" cy="4252119"/>
          </a:xfrm>
        </p:spPr>
        <p:txBody>
          <a:bodyPr/>
          <a:lstStyle/>
          <a:p>
            <a:r>
              <a:rPr lang="en-US" dirty="0"/>
              <a:t>The signed number line looks</a:t>
            </a:r>
            <a:br>
              <a:rPr lang="en-US" dirty="0"/>
            </a:br>
            <a:r>
              <a:rPr lang="en-US" dirty="0"/>
              <a:t>like this:</a:t>
            </a:r>
          </a:p>
          <a:p>
            <a:r>
              <a:rPr lang="en-US" dirty="0"/>
              <a:t>Overflow occurs if we go off</a:t>
            </a:r>
            <a:br>
              <a:rPr lang="en-US" dirty="0"/>
            </a:br>
            <a:r>
              <a:rPr lang="en-US" b="1" dirty="0"/>
              <a:t>either end of the number line</a:t>
            </a:r>
          </a:p>
          <a:p>
            <a:r>
              <a:rPr lang="en-US" dirty="0"/>
              <a:t>In </a:t>
            </a:r>
            <a:r>
              <a:rPr lang="en-US" b="1" dirty="0"/>
              <a:t>unsigned</a:t>
            </a:r>
            <a:r>
              <a:rPr lang="en-US" dirty="0"/>
              <a:t> 3-bit arithmetic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111</a:t>
            </a:r>
            <a:r>
              <a:rPr lang="en-US" baseline="-25000" dirty="0"/>
              <a:t>2</a:t>
            </a:r>
            <a:r>
              <a:rPr lang="en-US" dirty="0"/>
              <a:t> + 001</a:t>
            </a:r>
            <a:r>
              <a:rPr lang="en-US" baseline="-25000" dirty="0"/>
              <a:t>2</a:t>
            </a:r>
            <a:r>
              <a:rPr lang="en-US" dirty="0"/>
              <a:t> = 1000</a:t>
            </a:r>
            <a:r>
              <a:rPr lang="en-US" baseline="-25000" dirty="0"/>
              <a:t>2</a:t>
            </a:r>
          </a:p>
          <a:p>
            <a:pPr lvl="2"/>
            <a:r>
              <a:rPr lang="en-US" dirty="0"/>
              <a:t>that is, 7 + 1 = 8, which is </a:t>
            </a:r>
            <a:r>
              <a:rPr lang="en-US" b="1" dirty="0"/>
              <a:t>too big.</a:t>
            </a:r>
          </a:p>
          <a:p>
            <a:r>
              <a:rPr lang="en-US" dirty="0"/>
              <a:t>But in </a:t>
            </a:r>
            <a:r>
              <a:rPr lang="en-US" b="1" dirty="0"/>
              <a:t>signed</a:t>
            </a:r>
            <a:r>
              <a:rPr lang="en-US" dirty="0"/>
              <a:t> 3-bit arithmetic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 111</a:t>
            </a:r>
            <a:r>
              <a:rPr lang="en-US" baseline="-25000" dirty="0"/>
              <a:t>2</a:t>
            </a:r>
            <a:r>
              <a:rPr lang="en-US" dirty="0"/>
              <a:t> + 001</a:t>
            </a:r>
            <a:r>
              <a:rPr lang="en-US" baseline="-25000" dirty="0"/>
              <a:t>2</a:t>
            </a:r>
            <a:r>
              <a:rPr lang="en-US" dirty="0"/>
              <a:t> = 0</a:t>
            </a:r>
          </a:p>
          <a:p>
            <a:pPr lvl="2"/>
            <a:r>
              <a:rPr lang="en-US" dirty="0"/>
              <a:t>because -1 + 1 = 0!</a:t>
            </a:r>
          </a:p>
          <a:p>
            <a:r>
              <a:rPr lang="en-US" dirty="0"/>
              <a:t>Same bit patterns, but </a:t>
            </a:r>
            <a:r>
              <a:rPr lang="en-US" b="1" dirty="0"/>
              <a:t>different results.</a:t>
            </a:r>
            <a:endParaRPr lang="en-US" dirty="0"/>
          </a:p>
          <a:p>
            <a:pPr lvl="1"/>
            <a:r>
              <a:rPr lang="en-US" dirty="0"/>
              <a:t>D	</a:t>
            </a:r>
            <a:r>
              <a:rPr lang="en-US" dirty="0" err="1"/>
              <a:t>etecting</a:t>
            </a:r>
            <a:r>
              <a:rPr lang="en-US" dirty="0"/>
              <a:t> signed overflow is a bit more subtle</a:t>
            </a:r>
            <a:r>
              <a:rPr lang="mr-IN" dirty="0"/>
              <a:t>…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EC7F26-171A-4136-BC74-4A50DB3C4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24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57A5DA-CBBA-4A89-8B11-1B3980CE5756}"/>
              </a:ext>
            </a:extLst>
          </p:cNvPr>
          <p:cNvGrpSpPr/>
          <p:nvPr/>
        </p:nvGrpSpPr>
        <p:grpSpPr>
          <a:xfrm>
            <a:off x="4276876" y="1303020"/>
            <a:ext cx="4783911" cy="1371410"/>
            <a:chOff x="2438400" y="2857500"/>
            <a:chExt cx="4783911" cy="137141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3186650-7610-4A13-8997-C75D228D7202}"/>
                </a:ext>
              </a:extLst>
            </p:cNvPr>
            <p:cNvGrpSpPr/>
            <p:nvPr/>
          </p:nvGrpSpPr>
          <p:grpSpPr>
            <a:xfrm>
              <a:off x="3547293" y="2857501"/>
              <a:ext cx="1066800" cy="1371409"/>
              <a:chOff x="5240382" y="2324100"/>
              <a:chExt cx="1066800" cy="1371409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33E1BFE-E8C7-4BDE-8772-D7DA8CF89865}"/>
                  </a:ext>
                </a:extLst>
              </p:cNvPr>
              <p:cNvSpPr txBox="1"/>
              <p:nvPr/>
            </p:nvSpPr>
            <p:spPr>
              <a:xfrm>
                <a:off x="5240382" y="2324100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110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44B31598-9D97-40AD-BC02-16C1B8A608A4}"/>
                  </a:ext>
                </a:extLst>
              </p:cNvPr>
              <p:cNvSpPr txBox="1"/>
              <p:nvPr/>
            </p:nvSpPr>
            <p:spPr>
              <a:xfrm>
                <a:off x="5369558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-2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8E713AC-9E80-4380-A151-337069B1D7E2}"/>
                </a:ext>
              </a:extLst>
            </p:cNvPr>
            <p:cNvGrpSpPr/>
            <p:nvPr/>
          </p:nvGrpSpPr>
          <p:grpSpPr>
            <a:xfrm>
              <a:off x="2965995" y="3157836"/>
              <a:ext cx="1066800" cy="1071074"/>
              <a:chOff x="4659084" y="2624435"/>
              <a:chExt cx="1066800" cy="1071074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1EFE860C-0EEF-4FEB-B121-B038495E2F8D}"/>
                  </a:ext>
                </a:extLst>
              </p:cNvPr>
              <p:cNvSpPr txBox="1"/>
              <p:nvPr/>
            </p:nvSpPr>
            <p:spPr>
              <a:xfrm>
                <a:off x="4659084" y="2624435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101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AB9AC8C-2168-435D-905E-E38FD338E9FF}"/>
                  </a:ext>
                </a:extLst>
              </p:cNvPr>
              <p:cNvSpPr txBox="1"/>
              <p:nvPr/>
            </p:nvSpPr>
            <p:spPr>
              <a:xfrm>
                <a:off x="4814025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-3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E684D21-6774-4A0A-AAD7-4CAFCC799537}"/>
                </a:ext>
              </a:extLst>
            </p:cNvPr>
            <p:cNvGrpSpPr/>
            <p:nvPr/>
          </p:nvGrpSpPr>
          <p:grpSpPr>
            <a:xfrm>
              <a:off x="3031311" y="3315760"/>
              <a:ext cx="3657600" cy="457200"/>
              <a:chOff x="4724400" y="2782359"/>
              <a:chExt cx="3657600" cy="45720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DFF48A6-E496-41D4-83C0-7B24F7E209D3}"/>
                  </a:ext>
                </a:extLst>
              </p:cNvPr>
              <p:cNvCxnSpPr/>
              <p:nvPr/>
            </p:nvCxnSpPr>
            <p:spPr>
              <a:xfrm>
                <a:off x="4724400" y="3010959"/>
                <a:ext cx="36576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570683D8-F0D0-4D19-9787-B062BEE2E651}"/>
                  </a:ext>
                </a:extLst>
              </p:cNvPr>
              <p:cNvCxnSpPr/>
              <p:nvPr/>
            </p:nvCxnSpPr>
            <p:spPr>
              <a:xfrm>
                <a:off x="4724400" y="3005487"/>
                <a:ext cx="0" cy="22860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24C4FA-17C6-4DB5-9D58-727D20C8E017}"/>
                  </a:ext>
                </a:extLst>
              </p:cNvPr>
              <p:cNvCxnSpPr/>
              <p:nvPr/>
            </p:nvCxnSpPr>
            <p:spPr>
              <a:xfrm>
                <a:off x="8382000" y="3005487"/>
                <a:ext cx="0" cy="22860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6A8B745E-C438-4CEE-A1B8-622D87E8BBE6}"/>
                  </a:ext>
                </a:extLst>
              </p:cNvPr>
              <p:cNvCxnSpPr/>
              <p:nvPr/>
            </p:nvCxnSpPr>
            <p:spPr>
              <a:xfrm>
                <a:off x="6768737" y="2782359"/>
                <a:ext cx="0" cy="45720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ECBEF04-1DB5-4686-90A9-493AE3C2A179}"/>
                </a:ext>
              </a:extLst>
            </p:cNvPr>
            <p:cNvGrpSpPr/>
            <p:nvPr/>
          </p:nvGrpSpPr>
          <p:grpSpPr>
            <a:xfrm>
              <a:off x="4566196" y="2857501"/>
              <a:ext cx="1066800" cy="1371409"/>
              <a:chOff x="6259285" y="2324100"/>
              <a:chExt cx="1066800" cy="1371409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6CBCB63-25F0-44AE-AD8D-9B4AC97894D6}"/>
                  </a:ext>
                </a:extLst>
              </p:cNvPr>
              <p:cNvSpPr txBox="1"/>
              <p:nvPr/>
            </p:nvSpPr>
            <p:spPr>
              <a:xfrm>
                <a:off x="6609081" y="3172289"/>
                <a:ext cx="33092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BEF071F-C133-4C40-80A3-737CC2730BC6}"/>
                  </a:ext>
                </a:extLst>
              </p:cNvPr>
              <p:cNvSpPr txBox="1"/>
              <p:nvPr/>
            </p:nvSpPr>
            <p:spPr>
              <a:xfrm>
                <a:off x="6259285" y="2324100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000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F5C7516-21BC-44C9-B85C-413CB1AB9372}"/>
                </a:ext>
              </a:extLst>
            </p:cNvPr>
            <p:cNvGrpSpPr/>
            <p:nvPr/>
          </p:nvGrpSpPr>
          <p:grpSpPr>
            <a:xfrm>
              <a:off x="5056051" y="3157836"/>
              <a:ext cx="1066800" cy="1071074"/>
              <a:chOff x="6749140" y="2624435"/>
              <a:chExt cx="1066800" cy="1071074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69C9C0F-123E-4378-858E-DD6D094CE014}"/>
                  </a:ext>
                </a:extLst>
              </p:cNvPr>
              <p:cNvSpPr txBox="1"/>
              <p:nvPr/>
            </p:nvSpPr>
            <p:spPr>
              <a:xfrm>
                <a:off x="6749140" y="2624435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001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568A783-03EB-464C-A55D-AC750A10D151}"/>
                  </a:ext>
                </a:extLst>
              </p:cNvPr>
              <p:cNvSpPr txBox="1"/>
              <p:nvPr/>
            </p:nvSpPr>
            <p:spPr>
              <a:xfrm>
                <a:off x="6923314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+1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241E02B-68E3-4510-A616-54BF67C5F2E3}"/>
                </a:ext>
              </a:extLst>
            </p:cNvPr>
            <p:cNvGrpSpPr/>
            <p:nvPr/>
          </p:nvGrpSpPr>
          <p:grpSpPr>
            <a:xfrm>
              <a:off x="5589451" y="2857501"/>
              <a:ext cx="1066800" cy="1371409"/>
              <a:chOff x="7282540" y="2324100"/>
              <a:chExt cx="1066800" cy="1371409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DAC3CFC-282B-45FD-A427-131D739CA218}"/>
                  </a:ext>
                </a:extLst>
              </p:cNvPr>
              <p:cNvSpPr txBox="1"/>
              <p:nvPr/>
            </p:nvSpPr>
            <p:spPr>
              <a:xfrm>
                <a:off x="7282540" y="2324100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010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E653CD3-8AD8-4F59-8CAC-434CC4B4EB22}"/>
                  </a:ext>
                </a:extLst>
              </p:cNvPr>
              <p:cNvSpPr txBox="1"/>
              <p:nvPr/>
            </p:nvSpPr>
            <p:spPr>
              <a:xfrm>
                <a:off x="7473406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+2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CF544D1-045B-40E7-A24F-C626F98C0DEB}"/>
                </a:ext>
              </a:extLst>
            </p:cNvPr>
            <p:cNvGrpSpPr/>
            <p:nvPr/>
          </p:nvGrpSpPr>
          <p:grpSpPr>
            <a:xfrm>
              <a:off x="6155511" y="3157836"/>
              <a:ext cx="1066800" cy="1071074"/>
              <a:chOff x="7848600" y="2624435"/>
              <a:chExt cx="1066800" cy="1071074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E728992-2F70-47F3-8473-4419C14D0961}"/>
                  </a:ext>
                </a:extLst>
              </p:cNvPr>
              <p:cNvSpPr txBox="1"/>
              <p:nvPr/>
            </p:nvSpPr>
            <p:spPr>
              <a:xfrm>
                <a:off x="7848600" y="2624435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011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DDDB9CF-6F0B-4D36-924D-77422A9A2A1B}"/>
                  </a:ext>
                </a:extLst>
              </p:cNvPr>
              <p:cNvSpPr txBox="1"/>
              <p:nvPr/>
            </p:nvSpPr>
            <p:spPr>
              <a:xfrm>
                <a:off x="8071757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+3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1C020DA-61C3-48FF-95DB-48769076846F}"/>
                </a:ext>
              </a:extLst>
            </p:cNvPr>
            <p:cNvGrpSpPr/>
            <p:nvPr/>
          </p:nvGrpSpPr>
          <p:grpSpPr>
            <a:xfrm>
              <a:off x="4080694" y="3157836"/>
              <a:ext cx="1066800" cy="1071074"/>
              <a:chOff x="5773783" y="2624435"/>
              <a:chExt cx="1066800" cy="1071074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420523D-627A-494D-9EA7-96B969CEA995}"/>
                  </a:ext>
                </a:extLst>
              </p:cNvPr>
              <p:cNvSpPr txBox="1"/>
              <p:nvPr/>
            </p:nvSpPr>
            <p:spPr>
              <a:xfrm>
                <a:off x="5773783" y="2624435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111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4978C0B-EB26-42AE-BCFE-F2F563D5FA4E}"/>
                  </a:ext>
                </a:extLst>
              </p:cNvPr>
              <p:cNvSpPr txBox="1"/>
              <p:nvPr/>
            </p:nvSpPr>
            <p:spPr>
              <a:xfrm>
                <a:off x="5967910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-1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CA58FD6-0292-4F13-B88B-34E04A594006}"/>
                </a:ext>
              </a:extLst>
            </p:cNvPr>
            <p:cNvGrpSpPr/>
            <p:nvPr/>
          </p:nvGrpSpPr>
          <p:grpSpPr>
            <a:xfrm>
              <a:off x="2438400" y="2857500"/>
              <a:ext cx="1066800" cy="1366798"/>
              <a:chOff x="4659084" y="2328711"/>
              <a:chExt cx="1066800" cy="1366798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AA27856-573C-48F9-BCE7-DFE7915EB6A2}"/>
                  </a:ext>
                </a:extLst>
              </p:cNvPr>
              <p:cNvSpPr txBox="1"/>
              <p:nvPr/>
            </p:nvSpPr>
            <p:spPr>
              <a:xfrm>
                <a:off x="4659084" y="2328711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100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B9B72B2-DA05-475A-B37C-2B995B025587}"/>
                  </a:ext>
                </a:extLst>
              </p:cNvPr>
              <p:cNvSpPr txBox="1"/>
              <p:nvPr/>
            </p:nvSpPr>
            <p:spPr>
              <a:xfrm>
                <a:off x="4814025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-4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13629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5C7CA-182D-4D44-BED0-1F0B97C4C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Signed Overflow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8D681-B781-4792-AE01-75117F4BD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227" y="895350"/>
            <a:ext cx="8069123" cy="4252119"/>
          </a:xfrm>
        </p:spPr>
        <p:txBody>
          <a:bodyPr/>
          <a:lstStyle/>
          <a:p>
            <a:r>
              <a:rPr lang="en-US" dirty="0"/>
              <a:t>If you add two numbers of </a:t>
            </a:r>
            <a:r>
              <a:rPr lang="en-US" b="1" dirty="0"/>
              <a:t>different signs</a:t>
            </a:r>
            <a:r>
              <a:rPr lang="en-US" dirty="0"/>
              <a:t> (negative and positive)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Is it possible to </a:t>
            </a:r>
            <a:r>
              <a:rPr lang="en-US" b="1" dirty="0"/>
              <a:t>go off the ends </a:t>
            </a:r>
            <a:r>
              <a:rPr lang="en-US" dirty="0"/>
              <a:t>of the number line?</a:t>
            </a:r>
          </a:p>
          <a:p>
            <a:pPr lvl="2"/>
            <a:r>
              <a:rPr lang="en-US" b="1" dirty="0"/>
              <a:t>no!</a:t>
            </a:r>
          </a:p>
          <a:p>
            <a:pPr lvl="2"/>
            <a:r>
              <a:rPr lang="en-US" dirty="0"/>
              <a:t>That always gets you closer to 0</a:t>
            </a:r>
          </a:p>
          <a:p>
            <a:r>
              <a:rPr lang="en-US" dirty="0"/>
              <a:t>If you add two numbers of </a:t>
            </a:r>
            <a:r>
              <a:rPr lang="en-US" b="1" dirty="0"/>
              <a:t>the same sign, </a:t>
            </a:r>
            <a:r>
              <a:rPr lang="en-US" dirty="0"/>
              <a:t>how do you know if you </a:t>
            </a:r>
            <a:r>
              <a:rPr lang="en-US" b="1" dirty="0"/>
              <a:t>went off the end of the number line?</a:t>
            </a:r>
            <a:endParaRPr lang="en-US" dirty="0"/>
          </a:p>
          <a:p>
            <a:pPr lvl="1"/>
            <a:r>
              <a:rPr lang="en-US" dirty="0"/>
              <a:t>If you add two positive numbers and get a </a:t>
            </a:r>
            <a:r>
              <a:rPr lang="en-US" b="1" dirty="0"/>
              <a:t>negative number.</a:t>
            </a:r>
          </a:p>
          <a:p>
            <a:pPr lvl="1"/>
            <a:r>
              <a:rPr lang="en-US" dirty="0"/>
              <a:t>If you add two negative numbers and get a </a:t>
            </a:r>
            <a:r>
              <a:rPr lang="en-US" b="1" dirty="0"/>
              <a:t>positive number.</a:t>
            </a:r>
            <a:endParaRPr lang="en-US" dirty="0"/>
          </a:p>
          <a:p>
            <a:r>
              <a:rPr lang="en-US" dirty="0"/>
              <a:t>How do you check the signs of the three numbers?</a:t>
            </a:r>
          </a:p>
          <a:p>
            <a:pPr lvl="1"/>
            <a:r>
              <a:rPr lang="en-US" dirty="0"/>
              <a:t>Do you think you could come up with a truth table? ;)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026222-4454-42D8-82A8-EF57FA876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814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overflow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294" y="895350"/>
            <a:ext cx="8336056" cy="4252119"/>
          </a:xfrm>
        </p:spPr>
        <p:txBody>
          <a:bodyPr/>
          <a:lstStyle/>
          <a:p>
            <a:r>
              <a:rPr lang="en-US" dirty="0"/>
              <a:t>We could </a:t>
            </a:r>
            <a:r>
              <a:rPr lang="en-US" b="1" i="1" dirty="0"/>
              <a:t>ignore it</a:t>
            </a:r>
          </a:p>
          <a:p>
            <a:pPr lvl="1"/>
            <a:r>
              <a:rPr lang="en-US" dirty="0"/>
              <a:t>In MIPS: </a:t>
            </a:r>
            <a:r>
              <a:rPr lang="en-US" b="1" dirty="0" err="1"/>
              <a:t>addu</a:t>
            </a:r>
            <a:r>
              <a:rPr lang="en-US" b="1" dirty="0"/>
              <a:t>, </a:t>
            </a:r>
            <a:r>
              <a:rPr lang="en-US" b="1" dirty="0" err="1"/>
              <a:t>subu</a:t>
            </a:r>
            <a:endParaRPr lang="en-US" b="1" i="1" dirty="0"/>
          </a:p>
          <a:p>
            <a:pPr lvl="1"/>
            <a:r>
              <a:rPr lang="en-US" dirty="0"/>
              <a:t>This is usually a </a:t>
            </a:r>
            <a:r>
              <a:rPr lang="en-US" b="1" dirty="0"/>
              <a:t>bad idea</a:t>
            </a:r>
          </a:p>
          <a:p>
            <a:pPr lvl="2"/>
            <a:r>
              <a:rPr lang="en-US" dirty="0"/>
              <a:t>Your program is broken</a:t>
            </a:r>
          </a:p>
          <a:p>
            <a:pPr lvl="1"/>
            <a:r>
              <a:rPr lang="en-US" dirty="0"/>
              <a:t>It's also the default in most languages, thanks C</a:t>
            </a:r>
          </a:p>
          <a:p>
            <a:r>
              <a:rPr lang="en-US" dirty="0"/>
              <a:t>We could fall on the </a:t>
            </a:r>
            <a:r>
              <a:rPr lang="en-US" b="1" dirty="0"/>
              <a:t>floor </a:t>
            </a:r>
            <a:r>
              <a:rPr lang="en-US" b="1" i="1" dirty="0"/>
              <a:t>- i.e. crash</a:t>
            </a:r>
          </a:p>
          <a:p>
            <a:pPr lvl="1"/>
            <a:r>
              <a:rPr lang="en-US" dirty="0"/>
              <a:t>In MIPS </a:t>
            </a:r>
            <a:r>
              <a:rPr lang="en-US" b="1" dirty="0"/>
              <a:t>add, sub</a:t>
            </a:r>
          </a:p>
          <a:p>
            <a:pPr lvl="1"/>
            <a:r>
              <a:rPr lang="en-US" dirty="0"/>
              <a:t>Can be handled and recovered from</a:t>
            </a:r>
          </a:p>
          <a:p>
            <a:pPr lvl="1"/>
            <a:r>
              <a:rPr lang="en-US" dirty="0"/>
              <a:t>But more complex</a:t>
            </a:r>
          </a:p>
          <a:p>
            <a:r>
              <a:rPr lang="en-US" dirty="0"/>
              <a:t>We could </a:t>
            </a:r>
            <a:r>
              <a:rPr lang="en-US" b="1" i="1" dirty="0"/>
              <a:t>store </a:t>
            </a:r>
            <a:r>
              <a:rPr lang="en-US" i="1" dirty="0"/>
              <a:t>that 33</a:t>
            </a:r>
            <a:r>
              <a:rPr lang="en-US" i="1" baseline="30000" dirty="0"/>
              <a:t>rd</a:t>
            </a:r>
            <a:r>
              <a:rPr lang="en-US" i="1" dirty="0"/>
              <a:t> bit </a:t>
            </a:r>
            <a:r>
              <a:rPr lang="en-US" b="1" i="1" dirty="0"/>
              <a:t>somewhere else</a:t>
            </a:r>
            <a:endParaRPr lang="en-US" b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CS447 (2184)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52B95B-556F-44BD-91A5-D80C1B9E2BB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7132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26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030" name="Picture 6" descr="ttps://media2.giphy.com/media/Wvo6vaUsQa3Di/200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085" y="2247900"/>
            <a:ext cx="3051048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555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5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Maybe the bit bucket is a real place</a:t>
            </a:r>
            <a:r>
              <a:rPr lang="mr-IN" sz="2800" dirty="0"/>
              <a:t>…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</a:t>
            </a:r>
            <a:r>
              <a:rPr lang="en-US" i="1" dirty="0"/>
              <a:t>other</a:t>
            </a:r>
            <a:r>
              <a:rPr lang="en-US" dirty="0"/>
              <a:t> architectures do store this final 33rd (</a:t>
            </a:r>
            <a:r>
              <a:rPr lang="en-US" dirty="0" err="1"/>
              <a:t>etc</a:t>
            </a:r>
            <a:r>
              <a:rPr lang="en-US" dirty="0"/>
              <a:t>) bit.</a:t>
            </a:r>
          </a:p>
          <a:p>
            <a:pPr lvl="1"/>
            <a:r>
              <a:rPr lang="en-US" dirty="0"/>
              <a:t>MIPS does not.</a:t>
            </a:r>
          </a:p>
          <a:p>
            <a:r>
              <a:rPr lang="en-US" dirty="0"/>
              <a:t>They have a "carry bit" register</a:t>
            </a:r>
          </a:p>
          <a:p>
            <a:pPr lvl="1"/>
            <a:r>
              <a:rPr lang="en-US" dirty="0"/>
              <a:t>This can be checked by the program after an add/sub</a:t>
            </a:r>
          </a:p>
          <a:p>
            <a:r>
              <a:rPr lang="en-US" dirty="0"/>
              <a:t>This is very useful for </a:t>
            </a:r>
            <a:r>
              <a:rPr lang="en-US" b="1" dirty="0"/>
              <a:t>arbitrary precision arithmetic</a:t>
            </a:r>
            <a:endParaRPr lang="en-US" dirty="0"/>
          </a:p>
          <a:p>
            <a:pPr lvl="1"/>
            <a:r>
              <a:rPr lang="en-US" dirty="0"/>
              <a:t>If you want to add 2048-bit numbers, chain many 32-bit additions!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CS447 (2184)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52B95B-556F-44BD-91A5-D80C1B9E2BB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7132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27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8396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E257C8-64FF-48A4-A522-C47880C91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in Binary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E1E6F5-BEFD-4649-B745-2C54BE213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914400">
              <a:buSzTx/>
            </a:pPr>
            <a:r>
              <a:rPr lang="en-US" dirty="0"/>
              <a:t>It works the same way as you learned in school</a:t>
            </a:r>
          </a:p>
          <a:p>
            <a:pPr lvl="1" defTabSz="914400"/>
            <a:r>
              <a:rPr lang="en-US" dirty="0"/>
              <a:t>Except instead of carrying at 10</a:t>
            </a:r>
            <a:r>
              <a:rPr lang="en-US" baseline="-25000" dirty="0"/>
              <a:t>10</a:t>
            </a:r>
            <a:r>
              <a:rPr lang="en-US" dirty="0"/>
              <a:t>, you carry at</a:t>
            </a:r>
            <a:r>
              <a:rPr lang="mr-IN" dirty="0"/>
              <a:t>…</a:t>
            </a:r>
            <a:r>
              <a:rPr lang="en-US" dirty="0"/>
              <a:t> 10</a:t>
            </a:r>
            <a:r>
              <a:rPr lang="en-US" baseline="-25000" dirty="0"/>
              <a:t>2</a:t>
            </a:r>
            <a:r>
              <a:rPr lang="en-US" dirty="0"/>
              <a:t>!</a:t>
            </a:r>
          </a:p>
          <a:p>
            <a:pPr lvl="2" defTabSz="914400"/>
            <a:r>
              <a:rPr lang="en-US" dirty="0"/>
              <a:t>1 + 1 = </a:t>
            </a:r>
            <a:r>
              <a:rPr lang="en-US" b="1" dirty="0"/>
              <a:t>10</a:t>
            </a:r>
            <a:r>
              <a:rPr lang="en-US" b="1" baseline="-25000" dirty="0"/>
              <a:t>2</a:t>
            </a:r>
            <a:r>
              <a:rPr lang="en-US" dirty="0"/>
              <a:t> (2</a:t>
            </a:r>
            <a:r>
              <a:rPr lang="en-US" baseline="-25000" dirty="0"/>
              <a:t>10</a:t>
            </a:r>
            <a:r>
              <a:rPr lang="en-US" dirty="0"/>
              <a:t>)</a:t>
            </a:r>
          </a:p>
          <a:p>
            <a:pPr lvl="2" defTabSz="914400"/>
            <a:r>
              <a:rPr lang="en-US" dirty="0"/>
              <a:t>1 + 1 + 1 = </a:t>
            </a:r>
            <a:r>
              <a:rPr lang="en-US" b="1" dirty="0"/>
              <a:t>11</a:t>
            </a:r>
            <a:r>
              <a:rPr lang="en-US" b="1" baseline="-25000" dirty="0"/>
              <a:t>2</a:t>
            </a:r>
            <a:r>
              <a:rPr lang="en-US" dirty="0"/>
              <a:t> (3</a:t>
            </a:r>
            <a:r>
              <a:rPr lang="en-US" baseline="-25000" dirty="0"/>
              <a:t>10</a:t>
            </a:r>
            <a:r>
              <a:rPr lang="en-US" dirty="0"/>
              <a:t>)</a:t>
            </a:r>
          </a:p>
          <a:p>
            <a:pPr defTabSz="914400"/>
            <a:r>
              <a:rPr lang="en-US" dirty="0"/>
              <a:t>Let's try it. (what are these in decimal?)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B7D388-44C7-4F0E-AF70-6E28B5B1F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FB2A1B-37F5-4FBF-8E5A-1DDAED455C30}"/>
              </a:ext>
            </a:extLst>
          </p:cNvPr>
          <p:cNvSpPr txBox="1"/>
          <p:nvPr/>
        </p:nvSpPr>
        <p:spPr>
          <a:xfrm>
            <a:off x="3091543" y="3244898"/>
            <a:ext cx="29609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1011 0010</a:t>
            </a:r>
          </a:p>
          <a:p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+0010 1111</a:t>
            </a:r>
          </a:p>
        </p:txBody>
      </p:sp>
    </p:spTree>
    <p:extLst>
      <p:ext uri="{BB962C8B-B14F-4D97-AF65-F5344CB8AC3E}">
        <p14:creationId xmlns:p14="http://schemas.microsoft.com/office/powerpoint/2010/main" val="245068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F8436-939D-4567-83D6-3B1377AF4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Formalizing “Addition”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CC6B0-4C2C-474E-8CB4-FA9C5A36F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each pair of bits </a:t>
            </a:r>
            <a:r>
              <a:rPr lang="en-US" b="1" dirty="0"/>
              <a:t>starting at the LSB,</a:t>
            </a:r>
          </a:p>
          <a:p>
            <a:pPr lvl="1"/>
            <a:r>
              <a:rPr lang="en-US" dirty="0"/>
              <a:t>Add the two bits and the carry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low bit </a:t>
            </a:r>
            <a:r>
              <a:rPr lang="en-US" dirty="0"/>
              <a:t>of the sum goes into the sum row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high bit </a:t>
            </a:r>
            <a:r>
              <a:rPr lang="en-US" dirty="0"/>
              <a:t>of the sum is the carry for the </a:t>
            </a:r>
            <a:r>
              <a:rPr lang="en-US" b="1" dirty="0"/>
              <a:t>next higher bit</a:t>
            </a:r>
          </a:p>
          <a:p>
            <a:r>
              <a:rPr lang="en-US" dirty="0"/>
              <a:t>This is the </a:t>
            </a:r>
            <a:r>
              <a:rPr lang="en-US" b="1" dirty="0"/>
              <a:t>grade school algorithm</a:t>
            </a:r>
          </a:p>
          <a:p>
            <a:pPr lvl="1"/>
            <a:r>
              <a:rPr lang="en-US" dirty="0"/>
              <a:t>Cause it's how you learned to add in grade school</a:t>
            </a:r>
          </a:p>
          <a:p>
            <a:r>
              <a:rPr lang="en-US" b="1" dirty="0"/>
              <a:t>What if there's a carry out of the biggest column??</a:t>
            </a:r>
          </a:p>
          <a:p>
            <a:pPr lvl="1"/>
            <a:r>
              <a:rPr lang="en-US" dirty="0"/>
              <a:t>That’s </a:t>
            </a:r>
            <a:r>
              <a:rPr lang="en-US" dirty="0" err="1"/>
              <a:t>ovvvvvverrrrfloooooow</a:t>
            </a:r>
            <a:r>
              <a:rPr lang="en-US" dirty="0"/>
              <a:t> (remember that?)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64A2A-55BB-41C7-A835-64FDE27EF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252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EA9CB-BC82-4A32-B262-CE5CA83F0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Ripple Adder (The Ole Classic)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C7FCF-788E-4B19-80D9-65A104193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add one place, you might get a </a:t>
            </a:r>
            <a:r>
              <a:rPr lang="en-US" b="1" dirty="0"/>
              <a:t>carry out</a:t>
            </a:r>
            <a:r>
              <a:rPr lang="en-US" dirty="0"/>
              <a:t>.</a:t>
            </a:r>
            <a:endParaRPr lang="en-US" b="1" dirty="0"/>
          </a:p>
          <a:p>
            <a:r>
              <a:rPr lang="en-US" dirty="0"/>
              <a:t>That becomes the </a:t>
            </a:r>
            <a:r>
              <a:rPr lang="en-US" b="1" dirty="0"/>
              <a:t>carry in</a:t>
            </a:r>
            <a:r>
              <a:rPr lang="en-US" dirty="0"/>
              <a:t> for the next higher place.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A83A3-4464-47D8-A5FF-0E0B0F910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76343F-1A30-416F-9028-EDCCB9C92C22}"/>
              </a:ext>
            </a:extLst>
          </p:cNvPr>
          <p:cNvSpPr txBox="1"/>
          <p:nvPr/>
        </p:nvSpPr>
        <p:spPr>
          <a:xfrm>
            <a:off x="1484321" y="2357525"/>
            <a:ext cx="716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onsolas" charset="0"/>
                <a:ea typeface="Consolas" charset="0"/>
                <a:cs typeface="Consolas" charset="0"/>
              </a:rPr>
              <a:t> 1 0 1 1 0 0 1 0</a:t>
            </a:r>
          </a:p>
          <a:p>
            <a:r>
              <a:rPr lang="en-US" sz="6000" b="1" u="sng" dirty="0">
                <a:latin typeface="Consolas" charset="0"/>
                <a:ea typeface="Consolas" charset="0"/>
                <a:cs typeface="Consolas" charset="0"/>
              </a:rPr>
              <a:t>+0 0 1 0 1 1 1 1</a:t>
            </a:r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46B2A190-BE96-4828-9BD4-253E7F8C21A7}"/>
              </a:ext>
            </a:extLst>
          </p:cNvPr>
          <p:cNvSpPr/>
          <p:nvPr/>
        </p:nvSpPr>
        <p:spPr>
          <a:xfrm>
            <a:off x="7224721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1392D413-6562-40E9-9889-98901A5D7F5D}"/>
              </a:ext>
            </a:extLst>
          </p:cNvPr>
          <p:cNvSpPr/>
          <p:nvPr/>
        </p:nvSpPr>
        <p:spPr>
          <a:xfrm>
            <a:off x="6382288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194CAA27-75EC-4B4D-97D4-E25101BF7F7E}"/>
              </a:ext>
            </a:extLst>
          </p:cNvPr>
          <p:cNvSpPr/>
          <p:nvPr/>
        </p:nvSpPr>
        <p:spPr>
          <a:xfrm>
            <a:off x="5539855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F09DE361-3CA5-4B67-8B4C-5422E2543473}"/>
              </a:ext>
            </a:extLst>
          </p:cNvPr>
          <p:cNvSpPr/>
          <p:nvPr/>
        </p:nvSpPr>
        <p:spPr>
          <a:xfrm>
            <a:off x="4697422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10EEDAF2-06DA-454F-BBEE-5436B15E6CE3}"/>
              </a:ext>
            </a:extLst>
          </p:cNvPr>
          <p:cNvSpPr/>
          <p:nvPr/>
        </p:nvSpPr>
        <p:spPr>
          <a:xfrm>
            <a:off x="3854989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76F97946-F14B-433F-BCB4-FFDED153F310}"/>
              </a:ext>
            </a:extLst>
          </p:cNvPr>
          <p:cNvSpPr/>
          <p:nvPr/>
        </p:nvSpPr>
        <p:spPr>
          <a:xfrm>
            <a:off x="3012556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C4632302-D7AC-4E35-B82C-D282195848DE}"/>
              </a:ext>
            </a:extLst>
          </p:cNvPr>
          <p:cNvSpPr/>
          <p:nvPr/>
        </p:nvSpPr>
        <p:spPr>
          <a:xfrm>
            <a:off x="2170123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465CE23F-6EB0-44E8-ACEF-FCA9010BDA70}"/>
              </a:ext>
            </a:extLst>
          </p:cNvPr>
          <p:cNvSpPr/>
          <p:nvPr/>
        </p:nvSpPr>
        <p:spPr>
          <a:xfrm>
            <a:off x="1327690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rect Access Storage 15">
            <a:extLst>
              <a:ext uri="{FF2B5EF4-FFF2-40B4-BE49-F238E27FC236}">
                <a16:creationId xmlns:a16="http://schemas.microsoft.com/office/drawing/2014/main" id="{36ECFB63-9CBD-4258-A9A7-310F23CE4F82}"/>
              </a:ext>
            </a:extLst>
          </p:cNvPr>
          <p:cNvSpPr/>
          <p:nvPr/>
        </p:nvSpPr>
        <p:spPr>
          <a:xfrm rot="16200000">
            <a:off x="494184" y="2548799"/>
            <a:ext cx="1112601" cy="1107208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600" b="1" dirty="0"/>
              <a:t>Bit Bucket..?</a:t>
            </a:r>
          </a:p>
        </p:txBody>
      </p:sp>
    </p:spTree>
    <p:extLst>
      <p:ext uri="{BB962C8B-B14F-4D97-AF65-F5344CB8AC3E}">
        <p14:creationId xmlns:p14="http://schemas.microsoft.com/office/powerpoint/2010/main" val="233346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EA9CB-BC82-4A32-B262-CE5CA83F0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at just a bit of this…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C7FCF-788E-4B19-80D9-65A104193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445" y="4440326"/>
            <a:ext cx="8156905" cy="115514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resulting bit for each digit is dependent</a:t>
            </a:r>
            <a:br>
              <a:rPr lang="en-US" dirty="0"/>
            </a:br>
            <a:r>
              <a:rPr lang="en-US" dirty="0"/>
              <a:t>on the two input bits and the carry.</a:t>
            </a:r>
          </a:p>
          <a:p>
            <a:r>
              <a:rPr lang="en-US" dirty="0"/>
              <a:t>There are two outputs, however, a sum and</a:t>
            </a:r>
            <a:br>
              <a:rPr lang="en-US" dirty="0"/>
            </a:br>
            <a:r>
              <a:rPr lang="en-US" dirty="0"/>
              <a:t>a carry out.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A83A3-4464-47D8-A5FF-0E0B0F910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76343F-1A30-416F-9028-EDCCB9C92C22}"/>
              </a:ext>
            </a:extLst>
          </p:cNvPr>
          <p:cNvSpPr txBox="1"/>
          <p:nvPr/>
        </p:nvSpPr>
        <p:spPr>
          <a:xfrm>
            <a:off x="1484321" y="1889354"/>
            <a:ext cx="716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onsolas" charset="0"/>
                <a:ea typeface="Consolas" charset="0"/>
                <a:cs typeface="Consolas" charset="0"/>
              </a:rPr>
              <a:t> 1 0 1 1 0 0 1 0</a:t>
            </a:r>
          </a:p>
          <a:p>
            <a:r>
              <a:rPr lang="en-US" sz="6000" b="1" u="sng" dirty="0">
                <a:latin typeface="Consolas" charset="0"/>
                <a:ea typeface="Consolas" charset="0"/>
                <a:cs typeface="Consolas" charset="0"/>
              </a:rPr>
              <a:t>+0 0 1 0 1 1 1 1</a:t>
            </a:r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46B2A190-BE96-4828-9BD4-253E7F8C21A7}"/>
              </a:ext>
            </a:extLst>
          </p:cNvPr>
          <p:cNvSpPr/>
          <p:nvPr/>
        </p:nvSpPr>
        <p:spPr>
          <a:xfrm>
            <a:off x="7224721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1392D413-6562-40E9-9889-98901A5D7F5D}"/>
              </a:ext>
            </a:extLst>
          </p:cNvPr>
          <p:cNvSpPr/>
          <p:nvPr/>
        </p:nvSpPr>
        <p:spPr>
          <a:xfrm>
            <a:off x="6382288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194CAA27-75EC-4B4D-97D4-E25101BF7F7E}"/>
              </a:ext>
            </a:extLst>
          </p:cNvPr>
          <p:cNvSpPr/>
          <p:nvPr/>
        </p:nvSpPr>
        <p:spPr>
          <a:xfrm>
            <a:off x="5539855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F09DE361-3CA5-4B67-8B4C-5422E2543473}"/>
              </a:ext>
            </a:extLst>
          </p:cNvPr>
          <p:cNvSpPr/>
          <p:nvPr/>
        </p:nvSpPr>
        <p:spPr>
          <a:xfrm>
            <a:off x="4697422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10EEDAF2-06DA-454F-BBEE-5436B15E6CE3}"/>
              </a:ext>
            </a:extLst>
          </p:cNvPr>
          <p:cNvSpPr/>
          <p:nvPr/>
        </p:nvSpPr>
        <p:spPr>
          <a:xfrm>
            <a:off x="3854989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76F97946-F14B-433F-BCB4-FFDED153F310}"/>
              </a:ext>
            </a:extLst>
          </p:cNvPr>
          <p:cNvSpPr/>
          <p:nvPr/>
        </p:nvSpPr>
        <p:spPr>
          <a:xfrm>
            <a:off x="3012556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C4632302-D7AC-4E35-B82C-D282195848DE}"/>
              </a:ext>
            </a:extLst>
          </p:cNvPr>
          <p:cNvSpPr/>
          <p:nvPr/>
        </p:nvSpPr>
        <p:spPr>
          <a:xfrm>
            <a:off x="2170123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465CE23F-6EB0-44E8-ACEF-FCA9010BDA70}"/>
              </a:ext>
            </a:extLst>
          </p:cNvPr>
          <p:cNvSpPr/>
          <p:nvPr/>
        </p:nvSpPr>
        <p:spPr>
          <a:xfrm>
            <a:off x="1327690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rect Access Storage 15">
            <a:extLst>
              <a:ext uri="{FF2B5EF4-FFF2-40B4-BE49-F238E27FC236}">
                <a16:creationId xmlns:a16="http://schemas.microsoft.com/office/drawing/2014/main" id="{36ECFB63-9CBD-4258-A9A7-310F23CE4F82}"/>
              </a:ext>
            </a:extLst>
          </p:cNvPr>
          <p:cNvSpPr/>
          <p:nvPr/>
        </p:nvSpPr>
        <p:spPr>
          <a:xfrm rot="16200000">
            <a:off x="494184" y="2080628"/>
            <a:ext cx="1112601" cy="1107208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600" b="1" dirty="0"/>
              <a:t>Bit Bucket..?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67EE41-2D99-4CFD-8181-A8A41C3D10A5}"/>
              </a:ext>
            </a:extLst>
          </p:cNvPr>
          <p:cNvSpPr/>
          <p:nvPr/>
        </p:nvSpPr>
        <p:spPr>
          <a:xfrm>
            <a:off x="5914090" y="846695"/>
            <a:ext cx="967796" cy="452266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6D73AC-F52C-44E8-9B77-CCAFCAE8D470}"/>
              </a:ext>
            </a:extLst>
          </p:cNvPr>
          <p:cNvSpPr/>
          <p:nvPr/>
        </p:nvSpPr>
        <p:spPr>
          <a:xfrm>
            <a:off x="5914418" y="846696"/>
            <a:ext cx="967796" cy="4522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805E37-D8ED-49D9-B88F-436E498EE8A5}"/>
              </a:ext>
            </a:extLst>
          </p:cNvPr>
          <p:cNvSpPr txBox="1"/>
          <p:nvPr/>
        </p:nvSpPr>
        <p:spPr>
          <a:xfrm>
            <a:off x="6101600" y="1890165"/>
            <a:ext cx="7480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onsolas" charset="0"/>
                <a:ea typeface="Consolas" charset="0"/>
                <a:cs typeface="Consolas" charset="0"/>
              </a:rPr>
              <a:t>A</a:t>
            </a:r>
          </a:p>
          <a:p>
            <a:r>
              <a:rPr lang="en-US" sz="6000" b="1" u="sng" dirty="0">
                <a:latin typeface="Consolas" charset="0"/>
                <a:ea typeface="Consolas" charset="0"/>
                <a:cs typeface="Consolas" charset="0"/>
              </a:rPr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D6DD92-F4F7-4F48-A869-E66E0087BC7B}"/>
              </a:ext>
            </a:extLst>
          </p:cNvPr>
          <p:cNvSpPr txBox="1"/>
          <p:nvPr/>
        </p:nvSpPr>
        <p:spPr>
          <a:xfrm>
            <a:off x="5913763" y="933176"/>
            <a:ext cx="9355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sz="2000" b="1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endParaRPr lang="en-US" sz="6000" b="1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08311-4570-40EC-89CA-E70D4638A8AE}"/>
              </a:ext>
            </a:extLst>
          </p:cNvPr>
          <p:cNvSpPr txBox="1"/>
          <p:nvPr/>
        </p:nvSpPr>
        <p:spPr>
          <a:xfrm>
            <a:off x="5881838" y="3624266"/>
            <a:ext cx="10854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solidFill>
                  <a:schemeClr val="accent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out</a:t>
            </a:r>
            <a:endParaRPr lang="en-US" sz="6000" b="1" dirty="0">
              <a:solidFill>
                <a:schemeClr val="accent1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C1A349-99D6-4A5F-B272-AFB1EE948944}"/>
              </a:ext>
            </a:extLst>
          </p:cNvPr>
          <p:cNvSpPr txBox="1"/>
          <p:nvPr/>
        </p:nvSpPr>
        <p:spPr>
          <a:xfrm>
            <a:off x="6101600" y="4283796"/>
            <a:ext cx="7480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297269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8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69CD83-56DB-4D77-9162-9A9BB2F74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1-bit Adder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B6CA85-F761-483A-9592-C5387F0E6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try to come up with a </a:t>
            </a:r>
            <a:r>
              <a:rPr lang="en-US" b="1" dirty="0"/>
              <a:t>truth table </a:t>
            </a:r>
            <a:r>
              <a:rPr lang="en-US" dirty="0"/>
              <a:t>for adding two bits.</a:t>
            </a:r>
          </a:p>
          <a:p>
            <a:r>
              <a:rPr lang="en-US" dirty="0"/>
              <a:t>Each column will hold </a:t>
            </a:r>
            <a:r>
              <a:rPr lang="en-US" b="1" dirty="0"/>
              <a:t>1 bit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We will ignore the carry input, for now.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ADF45-1DF1-4A96-9A71-C31F65B29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0D219D5-2EBE-433A-922A-B1A6903ED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44854"/>
              </p:ext>
            </p:extLst>
          </p:nvPr>
        </p:nvGraphicFramePr>
        <p:xfrm>
          <a:off x="6000750" y="1469637"/>
          <a:ext cx="2514600" cy="3325090"/>
        </p:xfrm>
        <a:graphic>
          <a:graphicData uri="http://schemas.openxmlformats.org/drawingml/2006/table">
            <a:tbl>
              <a:tblPr firstRow="1" lastCol="1" bandRow="1">
                <a:tableStyleId>{5C22544A-7EE6-4342-B048-85BDC9FD1C3A}</a:tableStyleId>
              </a:tblPr>
              <a:tblGrid>
                <a:gridCol w="628568">
                  <a:extLst>
                    <a:ext uri="{9D8B030D-6E8A-4147-A177-3AD203B41FA5}">
                      <a16:colId xmlns:a16="http://schemas.microsoft.com/office/drawing/2014/main" val="3432692331"/>
                    </a:ext>
                  </a:extLst>
                </a:gridCol>
                <a:gridCol w="628568">
                  <a:extLst>
                    <a:ext uri="{9D8B030D-6E8A-4147-A177-3AD203B41FA5}">
                      <a16:colId xmlns:a16="http://schemas.microsoft.com/office/drawing/2014/main" val="1632488727"/>
                    </a:ext>
                  </a:extLst>
                </a:gridCol>
                <a:gridCol w="628732">
                  <a:extLst>
                    <a:ext uri="{9D8B030D-6E8A-4147-A177-3AD203B41FA5}">
                      <a16:colId xmlns:a16="http://schemas.microsoft.com/office/drawing/2014/main" val="2542969739"/>
                    </a:ext>
                  </a:extLst>
                </a:gridCol>
                <a:gridCol w="6287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9476">
                <a:tc>
                  <a:txBody>
                    <a:bodyPr/>
                    <a:lstStyle/>
                    <a:p>
                      <a:pPr algn="ctr"/>
                      <a:endParaRPr lang="en-US" sz="3600" dirty="0"/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/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/>
                    </a:p>
                  </a:txBody>
                  <a:tcPr marL="58189" marR="58189" marT="58189" marB="58189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/>
                    </a:p>
                  </a:txBody>
                  <a:tcPr marL="58189" marR="58189" marT="58189" marB="58189"/>
                </a:tc>
                <a:extLst>
                  <a:ext uri="{0D108BD9-81ED-4DB2-BD59-A6C34878D82A}">
                    <a16:rowId xmlns:a16="http://schemas.microsoft.com/office/drawing/2014/main" val="377566539"/>
                  </a:ext>
                </a:extLst>
              </a:tr>
              <a:tr h="659476"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extLst>
                  <a:ext uri="{0D108BD9-81ED-4DB2-BD59-A6C34878D82A}">
                    <a16:rowId xmlns:a16="http://schemas.microsoft.com/office/drawing/2014/main" val="2770857541"/>
                  </a:ext>
                </a:extLst>
              </a:tr>
              <a:tr h="659476"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extLst>
                  <a:ext uri="{0D108BD9-81ED-4DB2-BD59-A6C34878D82A}">
                    <a16:rowId xmlns:a16="http://schemas.microsoft.com/office/drawing/2014/main" val="2290169190"/>
                  </a:ext>
                </a:extLst>
              </a:tr>
              <a:tr h="659476"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extLst>
                  <a:ext uri="{0D108BD9-81ED-4DB2-BD59-A6C34878D82A}">
                    <a16:rowId xmlns:a16="http://schemas.microsoft.com/office/drawing/2014/main" val="1589437635"/>
                  </a:ext>
                </a:extLst>
              </a:tr>
              <a:tr h="659476"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extLst>
                  <a:ext uri="{0D108BD9-81ED-4DB2-BD59-A6C34878D82A}">
                    <a16:rowId xmlns:a16="http://schemas.microsoft.com/office/drawing/2014/main" val="20233867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C633F6E-6A43-40EF-9C8B-D170BA73B2D0}"/>
              </a:ext>
            </a:extLst>
          </p:cNvPr>
          <p:cNvSpPr txBox="1"/>
          <p:nvPr/>
        </p:nvSpPr>
        <p:spPr>
          <a:xfrm>
            <a:off x="6076950" y="1470515"/>
            <a:ext cx="5100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8D3ECF-1FDB-4F26-902A-2639D2693009}"/>
              </a:ext>
            </a:extLst>
          </p:cNvPr>
          <p:cNvSpPr txBox="1"/>
          <p:nvPr/>
        </p:nvSpPr>
        <p:spPr>
          <a:xfrm>
            <a:off x="6709874" y="1469637"/>
            <a:ext cx="481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3CE204-2E4A-4DD1-955D-18B3E751E6B0}"/>
              </a:ext>
            </a:extLst>
          </p:cNvPr>
          <p:cNvSpPr txBox="1"/>
          <p:nvPr/>
        </p:nvSpPr>
        <p:spPr>
          <a:xfrm>
            <a:off x="7236838" y="1469636"/>
            <a:ext cx="677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C</a:t>
            </a:r>
            <a:r>
              <a:rPr lang="en-US" sz="2000" b="1" dirty="0">
                <a:solidFill>
                  <a:schemeClr val="bg1"/>
                </a:solidFill>
              </a:rPr>
              <a:t>o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59D427-2800-4C87-874C-B4C3FD52EE80}"/>
              </a:ext>
            </a:extLst>
          </p:cNvPr>
          <p:cNvSpPr txBox="1"/>
          <p:nvPr/>
        </p:nvSpPr>
        <p:spPr>
          <a:xfrm>
            <a:off x="6076950" y="2146216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84A130-D05A-4A0B-B2D9-507E3D268D42}"/>
              </a:ext>
            </a:extLst>
          </p:cNvPr>
          <p:cNvSpPr txBox="1"/>
          <p:nvPr/>
        </p:nvSpPr>
        <p:spPr>
          <a:xfrm>
            <a:off x="6076950" y="2821917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F7A46C-CED7-4FD6-9D98-D83B6CA8F12A}"/>
              </a:ext>
            </a:extLst>
          </p:cNvPr>
          <p:cNvSpPr txBox="1"/>
          <p:nvPr/>
        </p:nvSpPr>
        <p:spPr>
          <a:xfrm>
            <a:off x="6076950" y="3497618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1F0E77-26E7-4817-A9C2-548C55AAE555}"/>
              </a:ext>
            </a:extLst>
          </p:cNvPr>
          <p:cNvSpPr txBox="1"/>
          <p:nvPr/>
        </p:nvSpPr>
        <p:spPr>
          <a:xfrm>
            <a:off x="6076950" y="4173319"/>
            <a:ext cx="437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B57BA6-01CC-4C91-9D52-976027696A9C}"/>
              </a:ext>
            </a:extLst>
          </p:cNvPr>
          <p:cNvSpPr txBox="1"/>
          <p:nvPr/>
        </p:nvSpPr>
        <p:spPr>
          <a:xfrm>
            <a:off x="6740332" y="2146216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08F234-B641-46CB-ADB6-2EE5B16ECEFA}"/>
              </a:ext>
            </a:extLst>
          </p:cNvPr>
          <p:cNvSpPr txBox="1"/>
          <p:nvPr/>
        </p:nvSpPr>
        <p:spPr>
          <a:xfrm>
            <a:off x="6740332" y="2821917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19C024-48DB-493C-8F09-FD87B8DC9B3B}"/>
              </a:ext>
            </a:extLst>
          </p:cNvPr>
          <p:cNvSpPr txBox="1"/>
          <p:nvPr/>
        </p:nvSpPr>
        <p:spPr>
          <a:xfrm>
            <a:off x="6740332" y="3497618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3AC0BB-A1B7-4C6D-97E9-D47555AC9E78}"/>
              </a:ext>
            </a:extLst>
          </p:cNvPr>
          <p:cNvSpPr txBox="1"/>
          <p:nvPr/>
        </p:nvSpPr>
        <p:spPr>
          <a:xfrm>
            <a:off x="6740332" y="4173319"/>
            <a:ext cx="437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36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38DFDF-7938-4DFD-8190-95073F69EE1B}"/>
              </a:ext>
            </a:extLst>
          </p:cNvPr>
          <p:cNvSpPr txBox="1"/>
          <p:nvPr/>
        </p:nvSpPr>
        <p:spPr>
          <a:xfrm>
            <a:off x="7361853" y="2146216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C11B92-462F-47F0-AA78-1185C699BC49}"/>
              </a:ext>
            </a:extLst>
          </p:cNvPr>
          <p:cNvSpPr txBox="1"/>
          <p:nvPr/>
        </p:nvSpPr>
        <p:spPr>
          <a:xfrm>
            <a:off x="7361853" y="2821917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43978F-77AC-4075-BB9E-6DD04D010064}"/>
              </a:ext>
            </a:extLst>
          </p:cNvPr>
          <p:cNvSpPr txBox="1"/>
          <p:nvPr/>
        </p:nvSpPr>
        <p:spPr>
          <a:xfrm>
            <a:off x="7361853" y="3497618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E90AE1-2ADD-4B0F-8511-B0E2A5B89679}"/>
              </a:ext>
            </a:extLst>
          </p:cNvPr>
          <p:cNvSpPr txBox="1"/>
          <p:nvPr/>
        </p:nvSpPr>
        <p:spPr>
          <a:xfrm>
            <a:off x="7361853" y="4173319"/>
            <a:ext cx="437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0873FE-B6B3-4971-B3F2-03E564660A6C}"/>
              </a:ext>
            </a:extLst>
          </p:cNvPr>
          <p:cNvSpPr txBox="1"/>
          <p:nvPr/>
        </p:nvSpPr>
        <p:spPr>
          <a:xfrm>
            <a:off x="7961838" y="1465880"/>
            <a:ext cx="4427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3382FCA-D9D0-4D7A-AD43-9EA889AF84E2}"/>
              </a:ext>
            </a:extLst>
          </p:cNvPr>
          <p:cNvSpPr txBox="1"/>
          <p:nvPr/>
        </p:nvSpPr>
        <p:spPr>
          <a:xfrm>
            <a:off x="7967347" y="2142460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4E3514-8FC5-4C2E-BE8E-05CA8E989299}"/>
              </a:ext>
            </a:extLst>
          </p:cNvPr>
          <p:cNvSpPr txBox="1"/>
          <p:nvPr/>
        </p:nvSpPr>
        <p:spPr>
          <a:xfrm>
            <a:off x="7967347" y="2818161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B673F1-D3AA-4295-9D3F-F03A0E86C43B}"/>
              </a:ext>
            </a:extLst>
          </p:cNvPr>
          <p:cNvSpPr txBox="1"/>
          <p:nvPr/>
        </p:nvSpPr>
        <p:spPr>
          <a:xfrm>
            <a:off x="7967347" y="3493862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D18C5B3-3B81-4610-B349-40C10C377DB8}"/>
              </a:ext>
            </a:extLst>
          </p:cNvPr>
          <p:cNvSpPr txBox="1"/>
          <p:nvPr/>
        </p:nvSpPr>
        <p:spPr>
          <a:xfrm>
            <a:off x="7967347" y="4169563"/>
            <a:ext cx="437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09046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5ABC-BF6E-4441-BE75-965F513D6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Half-Truth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4AF2A-498F-4BFF-9A92-DDB9ED7B0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195" y="895350"/>
            <a:ext cx="8325155" cy="4252119"/>
          </a:xfrm>
        </p:spPr>
        <p:txBody>
          <a:bodyPr/>
          <a:lstStyle/>
          <a:p>
            <a:r>
              <a:rPr lang="en-US" dirty="0"/>
              <a:t>What we just made was a </a:t>
            </a:r>
            <a:r>
              <a:rPr lang="en-US" b="1" dirty="0"/>
              <a:t>half-adder</a:t>
            </a:r>
            <a:r>
              <a:rPr lang="en-US" dirty="0"/>
              <a:t>.</a:t>
            </a:r>
            <a:endParaRPr lang="en-US" b="1" dirty="0"/>
          </a:p>
          <a:p>
            <a:r>
              <a:rPr lang="en-US" dirty="0"/>
              <a:t>It has a carry </a:t>
            </a:r>
            <a:r>
              <a:rPr lang="en-US" i="1" dirty="0"/>
              <a:t>output</a:t>
            </a:r>
            <a:r>
              <a:rPr lang="en-US" dirty="0"/>
              <a:t> but not a carry </a:t>
            </a:r>
            <a:r>
              <a:rPr lang="en-US" i="1" dirty="0"/>
              <a:t>input</a:t>
            </a:r>
          </a:p>
          <a:p>
            <a:pPr lvl="1"/>
            <a:r>
              <a:rPr lang="en-US" dirty="0"/>
              <a:t>(which might be useful for the lowest bit)</a:t>
            </a:r>
          </a:p>
          <a:p>
            <a:r>
              <a:rPr lang="en-US" dirty="0"/>
              <a:t>To make a </a:t>
            </a:r>
            <a:r>
              <a:rPr lang="en-US" b="1" dirty="0"/>
              <a:t>full adder, </a:t>
            </a:r>
            <a:r>
              <a:rPr lang="en-US" dirty="0"/>
              <a:t>we need </a:t>
            </a:r>
            <a:r>
              <a:rPr lang="en-US" b="1" dirty="0"/>
              <a:t>3 input bits</a:t>
            </a:r>
            <a:r>
              <a:rPr lang="en-US" dirty="0"/>
              <a:t>.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787F4E-E2D0-4245-8174-E7DBB460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B754497-A101-43A8-BE4A-A181C11C8B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6463942"/>
              </p:ext>
            </p:extLst>
          </p:nvPr>
        </p:nvGraphicFramePr>
        <p:xfrm>
          <a:off x="6499689" y="670446"/>
          <a:ext cx="2644311" cy="4704588"/>
        </p:xfrm>
        <a:graphic>
          <a:graphicData uri="http://schemas.openxmlformats.org/drawingml/2006/table">
            <a:tbl>
              <a:tblPr firstRow="1" lastCol="1" bandRow="1">
                <a:tableStyleId>{5C22544A-7EE6-4342-B048-85BDC9FD1C3A}</a:tableStyleId>
              </a:tblPr>
              <a:tblGrid>
                <a:gridCol w="5288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3432692331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1632488727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542969739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1067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377566539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770857541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29016919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58943763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02338674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E06501C-FD80-40ED-A9FD-20BF0EF7DB78}"/>
              </a:ext>
            </a:extLst>
          </p:cNvPr>
          <p:cNvSpPr txBox="1"/>
          <p:nvPr/>
        </p:nvSpPr>
        <p:spPr>
          <a:xfrm>
            <a:off x="7080451" y="653513"/>
            <a:ext cx="437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03714E-1218-4F66-A1B5-F077DCCCF2DC}"/>
              </a:ext>
            </a:extLst>
          </p:cNvPr>
          <p:cNvSpPr txBox="1"/>
          <p:nvPr/>
        </p:nvSpPr>
        <p:spPr>
          <a:xfrm>
            <a:off x="7596655" y="652635"/>
            <a:ext cx="41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49CB27-E68B-4EF2-8932-013DDED3F4BF}"/>
              </a:ext>
            </a:extLst>
          </p:cNvPr>
          <p:cNvSpPr txBox="1"/>
          <p:nvPr/>
        </p:nvSpPr>
        <p:spPr>
          <a:xfrm>
            <a:off x="8095198" y="648401"/>
            <a:ext cx="554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9E5D21-4083-43AF-8D66-34113D2D73E6}"/>
              </a:ext>
            </a:extLst>
          </p:cNvPr>
          <p:cNvSpPr txBox="1"/>
          <p:nvPr/>
        </p:nvSpPr>
        <p:spPr>
          <a:xfrm>
            <a:off x="7080451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00BE60-8782-4371-A832-5E8C8F0A7062}"/>
              </a:ext>
            </a:extLst>
          </p:cNvPr>
          <p:cNvSpPr txBox="1"/>
          <p:nvPr/>
        </p:nvSpPr>
        <p:spPr>
          <a:xfrm>
            <a:off x="7080451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0CF668-B381-4271-A9FF-A8E59294DE91}"/>
              </a:ext>
            </a:extLst>
          </p:cNvPr>
          <p:cNvSpPr txBox="1"/>
          <p:nvPr/>
        </p:nvSpPr>
        <p:spPr>
          <a:xfrm>
            <a:off x="7080451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65690D-3B6D-41C5-AD95-F50777DD025B}"/>
              </a:ext>
            </a:extLst>
          </p:cNvPr>
          <p:cNvSpPr txBox="1"/>
          <p:nvPr/>
        </p:nvSpPr>
        <p:spPr>
          <a:xfrm>
            <a:off x="7080451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E2EB37-B9FA-4DB6-87AD-00472AF7C7ED}"/>
              </a:ext>
            </a:extLst>
          </p:cNvPr>
          <p:cNvSpPr txBox="1"/>
          <p:nvPr/>
        </p:nvSpPr>
        <p:spPr>
          <a:xfrm>
            <a:off x="7627113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8DF895-EA57-433F-A0F2-E01E6E7A1915}"/>
              </a:ext>
            </a:extLst>
          </p:cNvPr>
          <p:cNvSpPr txBox="1"/>
          <p:nvPr/>
        </p:nvSpPr>
        <p:spPr>
          <a:xfrm>
            <a:off x="7627113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074466-BA6F-4905-B37B-44D197DCD732}"/>
              </a:ext>
            </a:extLst>
          </p:cNvPr>
          <p:cNvSpPr txBox="1"/>
          <p:nvPr/>
        </p:nvSpPr>
        <p:spPr>
          <a:xfrm>
            <a:off x="7627113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66C5BA-7586-4838-A3E6-4A5B76930353}"/>
              </a:ext>
            </a:extLst>
          </p:cNvPr>
          <p:cNvSpPr txBox="1"/>
          <p:nvPr/>
        </p:nvSpPr>
        <p:spPr>
          <a:xfrm>
            <a:off x="7627113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5FEAFD-522F-42E5-8698-AE94F41DD324}"/>
              </a:ext>
            </a:extLst>
          </p:cNvPr>
          <p:cNvSpPr txBox="1"/>
          <p:nvPr/>
        </p:nvSpPr>
        <p:spPr>
          <a:xfrm>
            <a:off x="8160720" y="11962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41DBB3-54A8-45B3-BE2C-13F0A70E8DBA}"/>
              </a:ext>
            </a:extLst>
          </p:cNvPr>
          <p:cNvSpPr txBox="1"/>
          <p:nvPr/>
        </p:nvSpPr>
        <p:spPr>
          <a:xfrm>
            <a:off x="8160720" y="174740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64A29D-61E7-4929-9BED-13E4CB2D60ED}"/>
              </a:ext>
            </a:extLst>
          </p:cNvPr>
          <p:cNvSpPr txBox="1"/>
          <p:nvPr/>
        </p:nvSpPr>
        <p:spPr>
          <a:xfrm>
            <a:off x="8160720" y="224945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BC5B0B-E24A-41B9-A7D9-69C0355A8D50}"/>
              </a:ext>
            </a:extLst>
          </p:cNvPr>
          <p:cNvSpPr txBox="1"/>
          <p:nvPr/>
        </p:nvSpPr>
        <p:spPr>
          <a:xfrm>
            <a:off x="8160720" y="27765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2E914E-CCAC-4281-A90B-EA3A35227AA3}"/>
              </a:ext>
            </a:extLst>
          </p:cNvPr>
          <p:cNvSpPr txBox="1"/>
          <p:nvPr/>
        </p:nvSpPr>
        <p:spPr>
          <a:xfrm>
            <a:off x="8668217" y="64840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957C68-4617-4102-B4CD-687EAAB32AB3}"/>
              </a:ext>
            </a:extLst>
          </p:cNvPr>
          <p:cNvSpPr txBox="1"/>
          <p:nvPr/>
        </p:nvSpPr>
        <p:spPr>
          <a:xfrm>
            <a:off x="8694327" y="119247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146F96-EEC3-43DD-9E63-822E600646A2}"/>
              </a:ext>
            </a:extLst>
          </p:cNvPr>
          <p:cNvSpPr txBox="1"/>
          <p:nvPr/>
        </p:nvSpPr>
        <p:spPr>
          <a:xfrm>
            <a:off x="8694327" y="17436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C1AC84-B20E-4C53-A4ED-CAC003C3CA39}"/>
              </a:ext>
            </a:extLst>
          </p:cNvPr>
          <p:cNvSpPr txBox="1"/>
          <p:nvPr/>
        </p:nvSpPr>
        <p:spPr>
          <a:xfrm>
            <a:off x="8694327" y="224570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39F0CA-2187-4E15-A462-C5175E586188}"/>
              </a:ext>
            </a:extLst>
          </p:cNvPr>
          <p:cNvSpPr txBox="1"/>
          <p:nvPr/>
        </p:nvSpPr>
        <p:spPr>
          <a:xfrm>
            <a:off x="8694327" y="277279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B67FC5-8799-4AFB-BB1E-D41F98A6D37D}"/>
              </a:ext>
            </a:extLst>
          </p:cNvPr>
          <p:cNvSpPr txBox="1"/>
          <p:nvPr/>
        </p:nvSpPr>
        <p:spPr>
          <a:xfrm>
            <a:off x="7080451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49D595-B0E3-411F-9F4D-5D37DEDBE188}"/>
              </a:ext>
            </a:extLst>
          </p:cNvPr>
          <p:cNvSpPr txBox="1"/>
          <p:nvPr/>
        </p:nvSpPr>
        <p:spPr>
          <a:xfrm>
            <a:off x="7080451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143FBA-A9AE-4877-A637-56B737A7ABB9}"/>
              </a:ext>
            </a:extLst>
          </p:cNvPr>
          <p:cNvSpPr txBox="1"/>
          <p:nvPr/>
        </p:nvSpPr>
        <p:spPr>
          <a:xfrm>
            <a:off x="7080451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96CB489-7F6A-4D10-9284-BE7700C2EBD4}"/>
              </a:ext>
            </a:extLst>
          </p:cNvPr>
          <p:cNvSpPr txBox="1"/>
          <p:nvPr/>
        </p:nvSpPr>
        <p:spPr>
          <a:xfrm>
            <a:off x="7080451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ECDF65-D023-4BBC-8190-C661CF22634B}"/>
              </a:ext>
            </a:extLst>
          </p:cNvPr>
          <p:cNvSpPr txBox="1"/>
          <p:nvPr/>
        </p:nvSpPr>
        <p:spPr>
          <a:xfrm>
            <a:off x="7627113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4F2A23B-C44E-422D-8C4F-E96C0C44421C}"/>
              </a:ext>
            </a:extLst>
          </p:cNvPr>
          <p:cNvSpPr txBox="1"/>
          <p:nvPr/>
        </p:nvSpPr>
        <p:spPr>
          <a:xfrm>
            <a:off x="7627113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E7AF93-4869-4C11-9AE8-99077D160114}"/>
              </a:ext>
            </a:extLst>
          </p:cNvPr>
          <p:cNvSpPr txBox="1"/>
          <p:nvPr/>
        </p:nvSpPr>
        <p:spPr>
          <a:xfrm>
            <a:off x="7627113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8B5B63C-4DC2-49EB-8158-DD2213211E11}"/>
              </a:ext>
            </a:extLst>
          </p:cNvPr>
          <p:cNvSpPr txBox="1"/>
          <p:nvPr/>
        </p:nvSpPr>
        <p:spPr>
          <a:xfrm>
            <a:off x="7627113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542522-0B26-4C3D-951B-99FB174B78C6}"/>
              </a:ext>
            </a:extLst>
          </p:cNvPr>
          <p:cNvSpPr txBox="1"/>
          <p:nvPr/>
        </p:nvSpPr>
        <p:spPr>
          <a:xfrm>
            <a:off x="6525775" y="645364"/>
            <a:ext cx="476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02B7087-203D-4CD7-9A2C-B05D4411854E}"/>
              </a:ext>
            </a:extLst>
          </p:cNvPr>
          <p:cNvSpPr txBox="1"/>
          <p:nvPr/>
        </p:nvSpPr>
        <p:spPr>
          <a:xfrm>
            <a:off x="6572807" y="119481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3D7D395-B9E2-496D-B825-171056E9CE86}"/>
              </a:ext>
            </a:extLst>
          </p:cNvPr>
          <p:cNvSpPr txBox="1"/>
          <p:nvPr/>
        </p:nvSpPr>
        <p:spPr>
          <a:xfrm>
            <a:off x="6572807" y="17459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408094-DEF0-452A-8C44-237E992AF817}"/>
              </a:ext>
            </a:extLst>
          </p:cNvPr>
          <p:cNvSpPr txBox="1"/>
          <p:nvPr/>
        </p:nvSpPr>
        <p:spPr>
          <a:xfrm>
            <a:off x="6572807" y="224804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6738DA-ED54-4406-896E-2BE10434A4B1}"/>
              </a:ext>
            </a:extLst>
          </p:cNvPr>
          <p:cNvSpPr txBox="1"/>
          <p:nvPr/>
        </p:nvSpPr>
        <p:spPr>
          <a:xfrm>
            <a:off x="6572807" y="277513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F9CE0D-609C-4AE8-BF7D-F0B11E3A0F9B}"/>
              </a:ext>
            </a:extLst>
          </p:cNvPr>
          <p:cNvSpPr txBox="1"/>
          <p:nvPr/>
        </p:nvSpPr>
        <p:spPr>
          <a:xfrm>
            <a:off x="6572807" y="329871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C8B649-B0BA-4B54-B901-8C545C625C63}"/>
              </a:ext>
            </a:extLst>
          </p:cNvPr>
          <p:cNvSpPr txBox="1"/>
          <p:nvPr/>
        </p:nvSpPr>
        <p:spPr>
          <a:xfrm>
            <a:off x="6572807" y="384989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7F0BBE0-79FF-4AFB-B829-1A9DFC8F35E8}"/>
              </a:ext>
            </a:extLst>
          </p:cNvPr>
          <p:cNvSpPr txBox="1"/>
          <p:nvPr/>
        </p:nvSpPr>
        <p:spPr>
          <a:xfrm>
            <a:off x="6572807" y="435194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1611AFE-7ABC-47FB-A6E2-30D3450616AA}"/>
              </a:ext>
            </a:extLst>
          </p:cNvPr>
          <p:cNvSpPr txBox="1"/>
          <p:nvPr/>
        </p:nvSpPr>
        <p:spPr>
          <a:xfrm>
            <a:off x="6572807" y="486686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0082CD-C932-491E-A8F5-02422BF8DA15}"/>
              </a:ext>
            </a:extLst>
          </p:cNvPr>
          <p:cNvSpPr txBox="1"/>
          <p:nvPr/>
        </p:nvSpPr>
        <p:spPr>
          <a:xfrm>
            <a:off x="8159313" y="33248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37DF388-DCCF-47A5-8839-18EF4386BCE8}"/>
              </a:ext>
            </a:extLst>
          </p:cNvPr>
          <p:cNvSpPr txBox="1"/>
          <p:nvPr/>
        </p:nvSpPr>
        <p:spPr>
          <a:xfrm>
            <a:off x="8159313" y="385194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2EF9955-6CFB-48DC-B7BA-02E4ACE589F9}"/>
              </a:ext>
            </a:extLst>
          </p:cNvPr>
          <p:cNvSpPr txBox="1"/>
          <p:nvPr/>
        </p:nvSpPr>
        <p:spPr>
          <a:xfrm>
            <a:off x="8692920" y="33210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CD3AB9E-9365-46E4-8ACB-1C957D76C2E8}"/>
              </a:ext>
            </a:extLst>
          </p:cNvPr>
          <p:cNvSpPr txBox="1"/>
          <p:nvPr/>
        </p:nvSpPr>
        <p:spPr>
          <a:xfrm>
            <a:off x="8692920" y="384818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838DFBE-F388-41F7-B57F-AA33C33BEB44}"/>
              </a:ext>
            </a:extLst>
          </p:cNvPr>
          <p:cNvSpPr txBox="1"/>
          <p:nvPr/>
        </p:nvSpPr>
        <p:spPr>
          <a:xfrm>
            <a:off x="8159313" y="436480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DA4426B-AC00-49E0-8B03-AC8AA4974F1A}"/>
              </a:ext>
            </a:extLst>
          </p:cNvPr>
          <p:cNvSpPr txBox="1"/>
          <p:nvPr/>
        </p:nvSpPr>
        <p:spPr>
          <a:xfrm>
            <a:off x="8692920" y="43610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8C40F19-1536-47AE-BBEC-EC4624F91194}"/>
              </a:ext>
            </a:extLst>
          </p:cNvPr>
          <p:cNvSpPr txBox="1"/>
          <p:nvPr/>
        </p:nvSpPr>
        <p:spPr>
          <a:xfrm>
            <a:off x="8168270" y="485562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EA09DDD-FEFC-4C09-9731-9F0D3E8B981D}"/>
              </a:ext>
            </a:extLst>
          </p:cNvPr>
          <p:cNvSpPr txBox="1"/>
          <p:nvPr/>
        </p:nvSpPr>
        <p:spPr>
          <a:xfrm>
            <a:off x="8701877" y="485187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989860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5F0D2-17A0-4652-AD38-3DB774DE8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logic of it 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DAC33-4DC6-45AA-8041-4BC0CA399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195" y="731520"/>
            <a:ext cx="6207487" cy="4415949"/>
          </a:xfrm>
        </p:spPr>
        <p:txBody>
          <a:bodyPr/>
          <a:lstStyle/>
          <a:p>
            <a:r>
              <a:rPr lang="en-US" dirty="0"/>
              <a:t>It looks a little messy, but it </a:t>
            </a:r>
            <a:r>
              <a:rPr lang="en-US" dirty="0" err="1"/>
              <a:t>kinda</a:t>
            </a:r>
            <a:r>
              <a:rPr lang="en-US" dirty="0"/>
              <a:t> makes sense if you think of it like this:</a:t>
            </a:r>
          </a:p>
          <a:p>
            <a:pPr lvl="1"/>
            <a:r>
              <a:rPr lang="en-US" dirty="0"/>
              <a:t>It </a:t>
            </a:r>
            <a:r>
              <a:rPr lang="en-US" b="1" dirty="0"/>
              <a:t>counts how many input bits are "1"</a:t>
            </a:r>
          </a:p>
          <a:p>
            <a:pPr lvl="1"/>
            <a:r>
              <a:rPr lang="en-US" dirty="0"/>
              <a:t>C</a:t>
            </a:r>
            <a:r>
              <a:rPr lang="en-US" baseline="-25000" dirty="0"/>
              <a:t>o</a:t>
            </a:r>
            <a:r>
              <a:rPr lang="en-US" dirty="0"/>
              <a:t> and S are a </a:t>
            </a:r>
            <a:r>
              <a:rPr lang="en-US" b="1" dirty="0"/>
              <a:t>2-bit number!</a:t>
            </a:r>
          </a:p>
          <a:p>
            <a:r>
              <a:rPr lang="en-US" dirty="0"/>
              <a:t>If we look at the outputs in isolation:</a:t>
            </a:r>
          </a:p>
          <a:p>
            <a:pPr lvl="1"/>
            <a:r>
              <a:rPr lang="en-US" dirty="0"/>
              <a:t>S is 1 if we have an </a:t>
            </a:r>
            <a:r>
              <a:rPr lang="en-US" b="1" dirty="0"/>
              <a:t>odd number of "1s"</a:t>
            </a:r>
          </a:p>
          <a:p>
            <a:pPr lvl="1"/>
            <a:r>
              <a:rPr lang="en-US" dirty="0"/>
              <a:t>Co is 1 if we have </a:t>
            </a:r>
            <a:r>
              <a:rPr lang="en-US" b="1" dirty="0"/>
              <a:t>2 or 3 "1s"</a:t>
            </a:r>
            <a:endParaRPr lang="en-US" dirty="0"/>
          </a:p>
          <a:p>
            <a:r>
              <a:rPr lang="en-US" dirty="0"/>
              <a:t>It's a little weird, but we can build this out of AND, OR, and XOR gates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F63506-EBA0-484D-9481-93B271C3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656F7E4-99D6-471A-9941-4C1B5C9429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86009"/>
              </p:ext>
            </p:extLst>
          </p:nvPr>
        </p:nvGraphicFramePr>
        <p:xfrm>
          <a:off x="6502298" y="670446"/>
          <a:ext cx="2644311" cy="4704588"/>
        </p:xfrm>
        <a:graphic>
          <a:graphicData uri="http://schemas.openxmlformats.org/drawingml/2006/table">
            <a:tbl>
              <a:tblPr firstRow="1" lastCol="1" bandRow="1">
                <a:tableStyleId>{5C22544A-7EE6-4342-B048-85BDC9FD1C3A}</a:tableStyleId>
              </a:tblPr>
              <a:tblGrid>
                <a:gridCol w="5288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3432692331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1632488727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542969739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1067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377566539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770857541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29016919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58943763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02338674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5760409-694A-4DC7-A569-226417C731E9}"/>
              </a:ext>
            </a:extLst>
          </p:cNvPr>
          <p:cNvSpPr txBox="1"/>
          <p:nvPr/>
        </p:nvSpPr>
        <p:spPr>
          <a:xfrm>
            <a:off x="7083060" y="653513"/>
            <a:ext cx="437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0BCFF-9867-4C29-84CC-65CDB4282320}"/>
              </a:ext>
            </a:extLst>
          </p:cNvPr>
          <p:cNvSpPr txBox="1"/>
          <p:nvPr/>
        </p:nvSpPr>
        <p:spPr>
          <a:xfrm>
            <a:off x="7599264" y="652635"/>
            <a:ext cx="41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F1F2C5-B84B-4D47-BC4D-116B613999C1}"/>
              </a:ext>
            </a:extLst>
          </p:cNvPr>
          <p:cNvSpPr txBox="1"/>
          <p:nvPr/>
        </p:nvSpPr>
        <p:spPr>
          <a:xfrm>
            <a:off x="8097807" y="648401"/>
            <a:ext cx="554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F956E5-E300-4A7C-AFCF-36084AB1C081}"/>
              </a:ext>
            </a:extLst>
          </p:cNvPr>
          <p:cNvSpPr txBox="1"/>
          <p:nvPr/>
        </p:nvSpPr>
        <p:spPr>
          <a:xfrm>
            <a:off x="7083060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BAD9A1-5A7E-4691-A54F-4C4679D8B487}"/>
              </a:ext>
            </a:extLst>
          </p:cNvPr>
          <p:cNvSpPr txBox="1"/>
          <p:nvPr/>
        </p:nvSpPr>
        <p:spPr>
          <a:xfrm>
            <a:off x="7083060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72AD9D-F428-4595-B75D-33FAED92CB63}"/>
              </a:ext>
            </a:extLst>
          </p:cNvPr>
          <p:cNvSpPr txBox="1"/>
          <p:nvPr/>
        </p:nvSpPr>
        <p:spPr>
          <a:xfrm>
            <a:off x="7083060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C206DB-94E6-4925-8EE7-D193D10A43C4}"/>
              </a:ext>
            </a:extLst>
          </p:cNvPr>
          <p:cNvSpPr txBox="1"/>
          <p:nvPr/>
        </p:nvSpPr>
        <p:spPr>
          <a:xfrm>
            <a:off x="7083060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F57D75-2987-450F-9B1F-6F017CC288CF}"/>
              </a:ext>
            </a:extLst>
          </p:cNvPr>
          <p:cNvSpPr txBox="1"/>
          <p:nvPr/>
        </p:nvSpPr>
        <p:spPr>
          <a:xfrm>
            <a:off x="7629722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0C697E-3813-4177-845A-80D3D5669A31}"/>
              </a:ext>
            </a:extLst>
          </p:cNvPr>
          <p:cNvSpPr txBox="1"/>
          <p:nvPr/>
        </p:nvSpPr>
        <p:spPr>
          <a:xfrm>
            <a:off x="7629722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F89AA-8D2F-4A51-AD92-C2126797AC63}"/>
              </a:ext>
            </a:extLst>
          </p:cNvPr>
          <p:cNvSpPr txBox="1"/>
          <p:nvPr/>
        </p:nvSpPr>
        <p:spPr>
          <a:xfrm>
            <a:off x="7629722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E732B6-4324-4B56-BDAA-39B7CD9D6342}"/>
              </a:ext>
            </a:extLst>
          </p:cNvPr>
          <p:cNvSpPr txBox="1"/>
          <p:nvPr/>
        </p:nvSpPr>
        <p:spPr>
          <a:xfrm>
            <a:off x="7629722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8C6111-F99F-428F-8097-675EAB03B792}"/>
              </a:ext>
            </a:extLst>
          </p:cNvPr>
          <p:cNvSpPr txBox="1"/>
          <p:nvPr/>
        </p:nvSpPr>
        <p:spPr>
          <a:xfrm>
            <a:off x="8163329" y="11962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93CEEF-7CE2-470B-9296-A5828195BA06}"/>
              </a:ext>
            </a:extLst>
          </p:cNvPr>
          <p:cNvSpPr txBox="1"/>
          <p:nvPr/>
        </p:nvSpPr>
        <p:spPr>
          <a:xfrm>
            <a:off x="8163329" y="174740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D7372F8-7D33-4206-BF3C-7C4FA3858787}"/>
              </a:ext>
            </a:extLst>
          </p:cNvPr>
          <p:cNvSpPr txBox="1"/>
          <p:nvPr/>
        </p:nvSpPr>
        <p:spPr>
          <a:xfrm>
            <a:off x="8163329" y="224945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788AB4-1AA8-475C-B14C-859383288D9D}"/>
              </a:ext>
            </a:extLst>
          </p:cNvPr>
          <p:cNvSpPr txBox="1"/>
          <p:nvPr/>
        </p:nvSpPr>
        <p:spPr>
          <a:xfrm>
            <a:off x="8163329" y="27765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0B31A1B-CF66-4E95-B358-F944B0ABCF66}"/>
              </a:ext>
            </a:extLst>
          </p:cNvPr>
          <p:cNvSpPr txBox="1"/>
          <p:nvPr/>
        </p:nvSpPr>
        <p:spPr>
          <a:xfrm>
            <a:off x="8670826" y="64840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8F63CD-CE58-4556-88BE-4D351FB3EFFE}"/>
              </a:ext>
            </a:extLst>
          </p:cNvPr>
          <p:cNvSpPr txBox="1"/>
          <p:nvPr/>
        </p:nvSpPr>
        <p:spPr>
          <a:xfrm>
            <a:off x="8696936" y="119247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2C9468-75B4-48E7-8ECC-51E6D75BCEBA}"/>
              </a:ext>
            </a:extLst>
          </p:cNvPr>
          <p:cNvSpPr txBox="1"/>
          <p:nvPr/>
        </p:nvSpPr>
        <p:spPr>
          <a:xfrm>
            <a:off x="8696936" y="17436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8ECCD5A-B209-4EFF-AD9E-B0EA72A7A0ED}"/>
              </a:ext>
            </a:extLst>
          </p:cNvPr>
          <p:cNvSpPr txBox="1"/>
          <p:nvPr/>
        </p:nvSpPr>
        <p:spPr>
          <a:xfrm>
            <a:off x="8696936" y="224570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534A12-6B83-4749-A74D-4F51F711BF65}"/>
              </a:ext>
            </a:extLst>
          </p:cNvPr>
          <p:cNvSpPr txBox="1"/>
          <p:nvPr/>
        </p:nvSpPr>
        <p:spPr>
          <a:xfrm>
            <a:off x="8696936" y="277279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7B5495-F04F-4338-BF8D-91F433092FE8}"/>
              </a:ext>
            </a:extLst>
          </p:cNvPr>
          <p:cNvSpPr txBox="1"/>
          <p:nvPr/>
        </p:nvSpPr>
        <p:spPr>
          <a:xfrm>
            <a:off x="7083060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5CDC69-DBAD-417B-A759-A00EBB0FCC2B}"/>
              </a:ext>
            </a:extLst>
          </p:cNvPr>
          <p:cNvSpPr txBox="1"/>
          <p:nvPr/>
        </p:nvSpPr>
        <p:spPr>
          <a:xfrm>
            <a:off x="7083060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327571C-74BD-44AB-9082-B058601D1B5E}"/>
              </a:ext>
            </a:extLst>
          </p:cNvPr>
          <p:cNvSpPr txBox="1"/>
          <p:nvPr/>
        </p:nvSpPr>
        <p:spPr>
          <a:xfrm>
            <a:off x="7083060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73CE5B9-31E1-4762-A3DF-CBA199A33674}"/>
              </a:ext>
            </a:extLst>
          </p:cNvPr>
          <p:cNvSpPr txBox="1"/>
          <p:nvPr/>
        </p:nvSpPr>
        <p:spPr>
          <a:xfrm>
            <a:off x="7083060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ADDB3E-14F7-46CC-BD7F-2430A64952D6}"/>
              </a:ext>
            </a:extLst>
          </p:cNvPr>
          <p:cNvSpPr txBox="1"/>
          <p:nvPr/>
        </p:nvSpPr>
        <p:spPr>
          <a:xfrm>
            <a:off x="7629722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A1DF011-AA3C-4376-8DFF-185C1E2C6F02}"/>
              </a:ext>
            </a:extLst>
          </p:cNvPr>
          <p:cNvSpPr txBox="1"/>
          <p:nvPr/>
        </p:nvSpPr>
        <p:spPr>
          <a:xfrm>
            <a:off x="7629722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08C7208-E67D-47E6-A2E0-AD37F7D43861}"/>
              </a:ext>
            </a:extLst>
          </p:cNvPr>
          <p:cNvSpPr txBox="1"/>
          <p:nvPr/>
        </p:nvSpPr>
        <p:spPr>
          <a:xfrm>
            <a:off x="7629722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E2BEF18-9D1D-4295-A291-643F0C1765D1}"/>
              </a:ext>
            </a:extLst>
          </p:cNvPr>
          <p:cNvSpPr txBox="1"/>
          <p:nvPr/>
        </p:nvSpPr>
        <p:spPr>
          <a:xfrm>
            <a:off x="7629722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7D40566-7511-461E-8051-D3C310957E1D}"/>
              </a:ext>
            </a:extLst>
          </p:cNvPr>
          <p:cNvSpPr txBox="1"/>
          <p:nvPr/>
        </p:nvSpPr>
        <p:spPr>
          <a:xfrm>
            <a:off x="6528384" y="645364"/>
            <a:ext cx="476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DAA0572-6601-49B3-8693-11B01B62124B}"/>
              </a:ext>
            </a:extLst>
          </p:cNvPr>
          <p:cNvSpPr txBox="1"/>
          <p:nvPr/>
        </p:nvSpPr>
        <p:spPr>
          <a:xfrm>
            <a:off x="6575416" y="119481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90CE9EA-089F-4E0D-9FE7-CE4F2C0D4AD1}"/>
              </a:ext>
            </a:extLst>
          </p:cNvPr>
          <p:cNvSpPr txBox="1"/>
          <p:nvPr/>
        </p:nvSpPr>
        <p:spPr>
          <a:xfrm>
            <a:off x="6575416" y="17459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3B6CFC-B45C-4C92-9BEF-7DFB4C4425C9}"/>
              </a:ext>
            </a:extLst>
          </p:cNvPr>
          <p:cNvSpPr txBox="1"/>
          <p:nvPr/>
        </p:nvSpPr>
        <p:spPr>
          <a:xfrm>
            <a:off x="6575416" y="224804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1A21DAB-3DD7-4BCD-A029-AE94821F275F}"/>
              </a:ext>
            </a:extLst>
          </p:cNvPr>
          <p:cNvSpPr txBox="1"/>
          <p:nvPr/>
        </p:nvSpPr>
        <p:spPr>
          <a:xfrm>
            <a:off x="6575416" y="277513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B667E1-3DA1-4875-825D-A0217A2352EF}"/>
              </a:ext>
            </a:extLst>
          </p:cNvPr>
          <p:cNvSpPr txBox="1"/>
          <p:nvPr/>
        </p:nvSpPr>
        <p:spPr>
          <a:xfrm>
            <a:off x="6575416" y="329871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27B2E6F-3CD8-457B-9C3B-E501420C4102}"/>
              </a:ext>
            </a:extLst>
          </p:cNvPr>
          <p:cNvSpPr txBox="1"/>
          <p:nvPr/>
        </p:nvSpPr>
        <p:spPr>
          <a:xfrm>
            <a:off x="6575416" y="384989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8BC6126-7953-45EF-904F-4251769107D9}"/>
              </a:ext>
            </a:extLst>
          </p:cNvPr>
          <p:cNvSpPr txBox="1"/>
          <p:nvPr/>
        </p:nvSpPr>
        <p:spPr>
          <a:xfrm>
            <a:off x="6575416" y="435194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6E0BBF-A86E-4B57-90B4-B52B7AB4840E}"/>
              </a:ext>
            </a:extLst>
          </p:cNvPr>
          <p:cNvSpPr txBox="1"/>
          <p:nvPr/>
        </p:nvSpPr>
        <p:spPr>
          <a:xfrm>
            <a:off x="6575416" y="486686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E1211E-717D-415F-9A2C-6CD63A48F431}"/>
              </a:ext>
            </a:extLst>
          </p:cNvPr>
          <p:cNvSpPr txBox="1"/>
          <p:nvPr/>
        </p:nvSpPr>
        <p:spPr>
          <a:xfrm>
            <a:off x="8161922" y="33248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FAFC9A-2612-4E8C-B20B-0E550A3A6A09}"/>
              </a:ext>
            </a:extLst>
          </p:cNvPr>
          <p:cNvSpPr txBox="1"/>
          <p:nvPr/>
        </p:nvSpPr>
        <p:spPr>
          <a:xfrm>
            <a:off x="8161922" y="385194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9F25DA2-B30A-40BB-9749-01D8055C59E4}"/>
              </a:ext>
            </a:extLst>
          </p:cNvPr>
          <p:cNvSpPr txBox="1"/>
          <p:nvPr/>
        </p:nvSpPr>
        <p:spPr>
          <a:xfrm>
            <a:off x="8695529" y="33210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E4B2055-AC03-4B3F-A835-B26401424C4E}"/>
              </a:ext>
            </a:extLst>
          </p:cNvPr>
          <p:cNvSpPr txBox="1"/>
          <p:nvPr/>
        </p:nvSpPr>
        <p:spPr>
          <a:xfrm>
            <a:off x="8695529" y="384818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D46E0D0-E799-4DE5-93D4-A7856E45D815}"/>
              </a:ext>
            </a:extLst>
          </p:cNvPr>
          <p:cNvSpPr txBox="1"/>
          <p:nvPr/>
        </p:nvSpPr>
        <p:spPr>
          <a:xfrm>
            <a:off x="8161922" y="436480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D02EEE6-2F1E-4879-B004-4AACE04B04E7}"/>
              </a:ext>
            </a:extLst>
          </p:cNvPr>
          <p:cNvSpPr txBox="1"/>
          <p:nvPr/>
        </p:nvSpPr>
        <p:spPr>
          <a:xfrm>
            <a:off x="8695529" y="43610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B57A062-D0B5-406E-895C-2344075CA1E8}"/>
              </a:ext>
            </a:extLst>
          </p:cNvPr>
          <p:cNvSpPr txBox="1"/>
          <p:nvPr/>
        </p:nvSpPr>
        <p:spPr>
          <a:xfrm>
            <a:off x="8170879" y="485562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EEA2D0D-DE24-44D8-A40E-1B35ACCDED2A}"/>
              </a:ext>
            </a:extLst>
          </p:cNvPr>
          <p:cNvSpPr txBox="1"/>
          <p:nvPr/>
        </p:nvSpPr>
        <p:spPr>
          <a:xfrm>
            <a:off x="8704486" y="485187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1463064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ustom 3">
      <a:majorFont>
        <a:latin typeface="Lato Heavy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02 - C - Basics">
  <a:themeElements>
    <a:clrScheme name="Custom 2">
      <a:dk1>
        <a:srgbClr val="000000"/>
      </a:dk1>
      <a:lt1>
        <a:srgbClr val="FFFFFF"/>
      </a:lt1>
      <a:dk2>
        <a:srgbClr val="3B481E"/>
      </a:dk2>
      <a:lt2>
        <a:srgbClr val="FFF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2">
      <a:majorFont>
        <a:latin typeface="Segoe WP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s_fall_2017" id="{93D034CE-FEB5-4D4D-96F7-6B7F8A5EB99A}" vid="{194AE869-5029-ED49-81EA-C574BDDBE67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165</TotalTime>
  <Words>1608</Words>
  <Application>Microsoft Office PowerPoint</Application>
  <PresentationFormat>On-screen Show (16:10)</PresentationFormat>
  <Paragraphs>481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27</vt:i4>
      </vt:variant>
    </vt:vector>
  </HeadingPairs>
  <TitlesOfParts>
    <vt:vector size="44" baseType="lpstr">
      <vt:lpstr>GulimChe</vt:lpstr>
      <vt:lpstr>Aharoni</vt:lpstr>
      <vt:lpstr>Arial</vt:lpstr>
      <vt:lpstr>Calibri</vt:lpstr>
      <vt:lpstr>Consolas</vt:lpstr>
      <vt:lpstr>Courier New</vt:lpstr>
      <vt:lpstr>Lato Heavy</vt:lpstr>
      <vt:lpstr>MoolBoran</vt:lpstr>
      <vt:lpstr>Open Sans</vt:lpstr>
      <vt:lpstr>Segoe UI</vt:lpstr>
      <vt:lpstr>Segoe WP Semibold</vt:lpstr>
      <vt:lpstr>Trebuchet MS</vt:lpstr>
      <vt:lpstr>Wingdings</vt:lpstr>
      <vt:lpstr>Wingdings 3</vt:lpstr>
      <vt:lpstr>Facet</vt:lpstr>
      <vt:lpstr>Office Theme</vt:lpstr>
      <vt:lpstr>1_02 - C - Basics</vt:lpstr>
      <vt:lpstr>CS/COE 0447</vt:lpstr>
      <vt:lpstr>Binary Addition</vt:lpstr>
      <vt:lpstr>Adding in Binary</vt:lpstr>
      <vt:lpstr>Formalizing “Addition”</vt:lpstr>
      <vt:lpstr>Ripple Adder (The Ole Classic)</vt:lpstr>
      <vt:lpstr>Looking at just a bit of this…</vt:lpstr>
      <vt:lpstr>1-bit Adder</vt:lpstr>
      <vt:lpstr>Half-Truth Tables</vt:lpstr>
      <vt:lpstr>The logic of it all</vt:lpstr>
      <vt:lpstr>Boolean Expression</vt:lpstr>
      <vt:lpstr>Sweeping it under the rug…</vt:lpstr>
      <vt:lpstr>PowerPoint REALLY wants me to do this</vt:lpstr>
      <vt:lpstr>Adding Longer Numbers</vt:lpstr>
      <vt:lpstr>Adding Longer Numbers</vt:lpstr>
      <vt:lpstr>Ripple Carry</vt:lpstr>
      <vt:lpstr>Negative Numbers</vt:lpstr>
      <vt:lpstr>Recall 2’s Complement</vt:lpstr>
      <vt:lpstr>Two’s Complement Addition</vt:lpstr>
      <vt:lpstr>PowerPoint Presentation</vt:lpstr>
      <vt:lpstr>What.. Even.. Is.. Subtraction?</vt:lpstr>
      <vt:lpstr>Overflow</vt:lpstr>
      <vt:lpstr>How many bits?</vt:lpstr>
      <vt:lpstr>Detecting Overflow</vt:lpstr>
      <vt:lpstr>Hmm, negative numbers</vt:lpstr>
      <vt:lpstr>Detecting Signed Overflow</vt:lpstr>
      <vt:lpstr>Handling overflow</vt:lpstr>
      <vt:lpstr>Maybe the bit bucket is a real place…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CS/COE 0447</dc:title>
  <dc:creator>Wilkinson II, David W</dc:creator>
  <cp:lastModifiedBy>Wilkinson II, David W</cp:lastModifiedBy>
  <cp:revision>71</cp:revision>
  <dcterms:created xsi:type="dcterms:W3CDTF">2018-10-18T02:11:34Z</dcterms:created>
  <dcterms:modified xsi:type="dcterms:W3CDTF">2018-10-18T04:57:15Z</dcterms:modified>
</cp:coreProperties>
</file>